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Bold" panose="020B0604020202020204" charset="0"/>
      <p:regular r:id="rId15"/>
    </p:embeddedFont>
    <p:embeddedFont>
      <p:font typeface="Be Vietnam" panose="020B0604020202020204" charset="0"/>
      <p:regular r:id="rId16"/>
    </p:embeddedFont>
    <p:embeddedFont>
      <p:font typeface="Be Vietnam Ultra-Bold" panose="020B0604020202020204" charset="0"/>
      <p:regular r:id="rId17"/>
    </p:embeddedFon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Medium" panose="00000600000000000000" pitchFamily="2" charset="0"/>
      <p:regular r:id="rId26"/>
      <p:italic r:id="rId27"/>
    </p:embeddedFont>
    <p:embeddedFont>
      <p:font typeface="Quicksand" panose="020B0604020202020204" charset="0"/>
      <p:regular r:id="rId28"/>
    </p:embeddedFont>
    <p:embeddedFont>
      <p:font typeface="Quicksand Bold" panose="020B0604020202020204" charset="0"/>
      <p:regular r:id="rId29"/>
    </p:embeddedFont>
    <p:embeddedFont>
      <p:font typeface="Quicksand Medium"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19200" y="2380203"/>
            <a:ext cx="10868858" cy="1340251"/>
          </a:xfrm>
          <a:prstGeom prst="rect">
            <a:avLst/>
          </a:prstGeom>
        </p:spPr>
        <p:txBody>
          <a:bodyPr lIns="0" tIns="0" rIns="0" bIns="0" rtlCol="0" anchor="t">
            <a:spAutoFit/>
          </a:bodyPr>
          <a:lstStyle/>
          <a:p>
            <a:pPr marL="0" lvl="0" indent="0" algn="l">
              <a:lnSpc>
                <a:spcPts val="10015"/>
              </a:lnSpc>
            </a:pPr>
            <a:r>
              <a:rPr lang="en-US" sz="10015" spc="-420">
                <a:solidFill>
                  <a:srgbClr val="3139A8"/>
                </a:solidFill>
                <a:latin typeface="Be Vietnam"/>
              </a:rPr>
              <a:t>ĐỒ ÁN TỐT NGHIỆP</a:t>
            </a:r>
          </a:p>
        </p:txBody>
      </p:sp>
      <p:sp>
        <p:nvSpPr>
          <p:cNvPr id="10" name="TextBox 10"/>
          <p:cNvSpPr txBox="1"/>
          <p:nvPr/>
        </p:nvSpPr>
        <p:spPr>
          <a:xfrm>
            <a:off x="1219200" y="6522980"/>
            <a:ext cx="9623459" cy="1233502"/>
          </a:xfrm>
          <a:prstGeom prst="rect">
            <a:avLst/>
          </a:prstGeom>
        </p:spPr>
        <p:txBody>
          <a:bodyPr lIns="0" tIns="0" rIns="0" bIns="0" rtlCol="0" anchor="t">
            <a:spAutoFit/>
          </a:bodyPr>
          <a:lstStyle/>
          <a:p>
            <a:pPr marL="0" lvl="0" indent="0" algn="l">
              <a:lnSpc>
                <a:spcPts val="4827"/>
              </a:lnSpc>
            </a:pPr>
            <a:r>
              <a:rPr lang="en-US" sz="4554" spc="-191">
                <a:solidFill>
                  <a:srgbClr val="3139A8"/>
                </a:solidFill>
                <a:latin typeface="Be Vietnam"/>
              </a:rPr>
              <a:t>XÂY DỰNG WEBSITE BÁN HOA QUẢ BẰNG REACT, NODEJS VÀ MONGODB</a:t>
            </a:r>
          </a:p>
        </p:txBody>
      </p:sp>
      <p:sp>
        <p:nvSpPr>
          <p:cNvPr id="11" name="TextBox 11"/>
          <p:cNvSpPr txBox="1"/>
          <p:nvPr/>
        </p:nvSpPr>
        <p:spPr>
          <a:xfrm>
            <a:off x="1219200" y="952536"/>
            <a:ext cx="8602534" cy="430494"/>
          </a:xfrm>
          <a:prstGeom prst="rect">
            <a:avLst/>
          </a:prstGeom>
        </p:spPr>
        <p:txBody>
          <a:bodyPr lIns="0" tIns="0" rIns="0" bIns="0" rtlCol="0" anchor="t">
            <a:spAutoFit/>
          </a:bodyPr>
          <a:lstStyle/>
          <a:p>
            <a:pPr marL="0" lvl="0" indent="0" algn="l">
              <a:lnSpc>
                <a:spcPts val="3360"/>
              </a:lnSpc>
              <a:spcBef>
                <a:spcPct val="0"/>
              </a:spcBef>
            </a:pPr>
            <a:r>
              <a:rPr lang="en-US" sz="3000" spc="-126">
                <a:solidFill>
                  <a:srgbClr val="090147"/>
                </a:solidFill>
                <a:latin typeface="Be Vietnam"/>
              </a:rPr>
              <a:t>TRƯỜNG ĐẠI HỌC CÔNG NGHIỆP HÀ NỘI</a:t>
            </a:r>
          </a:p>
        </p:txBody>
      </p:sp>
      <p:sp>
        <p:nvSpPr>
          <p:cNvPr id="12" name="TextBox 12"/>
          <p:cNvSpPr txBox="1"/>
          <p:nvPr/>
        </p:nvSpPr>
        <p:spPr>
          <a:xfrm>
            <a:off x="1219200" y="3872855"/>
            <a:ext cx="9623459" cy="723851"/>
          </a:xfrm>
          <a:prstGeom prst="rect">
            <a:avLst/>
          </a:prstGeom>
        </p:spPr>
        <p:txBody>
          <a:bodyPr lIns="0" tIns="0" rIns="0" bIns="0" rtlCol="0" anchor="t">
            <a:spAutoFit/>
          </a:bodyPr>
          <a:lstStyle/>
          <a:p>
            <a:pPr marL="0" lvl="0" indent="0" algn="l">
              <a:lnSpc>
                <a:spcPts val="5675"/>
              </a:lnSpc>
            </a:pPr>
            <a:r>
              <a:rPr lang="en-US" sz="5354" spc="-224">
                <a:solidFill>
                  <a:srgbClr val="3139A8"/>
                </a:solidFill>
                <a:latin typeface="Be Vietnam"/>
              </a:rPr>
              <a:t>KHOA CÔNG NGHỆ THÔNG TIN</a:t>
            </a:r>
          </a:p>
        </p:txBody>
      </p:sp>
      <p:sp>
        <p:nvSpPr>
          <p:cNvPr id="13" name="TextBox 13"/>
          <p:cNvSpPr txBox="1"/>
          <p:nvPr/>
        </p:nvSpPr>
        <p:spPr>
          <a:xfrm>
            <a:off x="1219200" y="9830929"/>
            <a:ext cx="14203066" cy="361503"/>
          </a:xfrm>
          <a:prstGeom prst="rect">
            <a:avLst/>
          </a:prstGeom>
        </p:spPr>
        <p:txBody>
          <a:bodyPr lIns="0" tIns="0" rIns="0" bIns="0" rtlCol="0" anchor="t">
            <a:spAutoFit/>
          </a:bodyPr>
          <a:lstStyle/>
          <a:p>
            <a:pPr marL="0" lvl="0" indent="0" algn="l">
              <a:lnSpc>
                <a:spcPts val="2813"/>
              </a:lnSpc>
            </a:pPr>
            <a:r>
              <a:rPr lang="en-US" sz="2654" spc="-111">
                <a:solidFill>
                  <a:srgbClr val="FFFFFF"/>
                </a:solidFill>
                <a:latin typeface="Be Vietnam"/>
              </a:rPr>
              <a:t>SINH VIÊN: NGUYỄN VĂN ANH                          GIÁO VIÊN HƯỚNG DẪN: ĐẶNG TRỌNG HỢP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7720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8873365" y="3861092"/>
            <a:ext cx="8385935" cy="1024836"/>
          </a:xfrm>
          <a:prstGeom prst="rect">
            <a:avLst/>
          </a:prstGeom>
        </p:spPr>
        <p:txBody>
          <a:bodyPr lIns="0" tIns="0" rIns="0" bIns="0" rtlCol="0" anchor="t">
            <a:spAutoFit/>
          </a:bodyPr>
          <a:lstStyle/>
          <a:p>
            <a:pPr marL="0" lvl="0" indent="0" algn="l">
              <a:lnSpc>
                <a:spcPts val="7979"/>
              </a:lnSpc>
            </a:pPr>
            <a:r>
              <a:rPr lang="en-US" sz="6999" spc="-293">
                <a:solidFill>
                  <a:srgbClr val="FFFFFF"/>
                </a:solidFill>
                <a:latin typeface="Be Vietnam Ultra-Bold"/>
              </a:rPr>
              <a:t>KẾT QUẢ ĐẠT ĐƯỢC</a:t>
            </a:r>
          </a:p>
        </p:txBody>
      </p:sp>
      <p:sp>
        <p:nvSpPr>
          <p:cNvPr id="6" name="TextBox 6"/>
          <p:cNvSpPr txBox="1"/>
          <p:nvPr/>
        </p:nvSpPr>
        <p:spPr>
          <a:xfrm>
            <a:off x="8873365" y="5227717"/>
            <a:ext cx="7570711" cy="2026559"/>
          </a:xfrm>
          <a:prstGeom prst="rect">
            <a:avLst/>
          </a:prstGeom>
        </p:spPr>
        <p:txBody>
          <a:bodyPr lIns="0" tIns="0" rIns="0" bIns="0" rtlCol="0" anchor="t">
            <a:spAutoFit/>
          </a:bodyPr>
          <a:lstStyle/>
          <a:p>
            <a:pPr marL="431799" lvl="1" indent="-215899" algn="just">
              <a:lnSpc>
                <a:spcPts val="3239"/>
              </a:lnSpc>
              <a:buFont typeface="Arial"/>
              <a:buChar char="•"/>
            </a:pPr>
            <a:r>
              <a:rPr lang="en-US" sz="1999">
                <a:solidFill>
                  <a:srgbClr val="FFFFFF"/>
                </a:solidFill>
                <a:latin typeface="Quicksand"/>
              </a:rPr>
              <a:t>Hiểu được quá trình thiết kế một website thực tế đi từ bước cơ bản.</a:t>
            </a:r>
          </a:p>
          <a:p>
            <a:pPr marL="431799" lvl="1" indent="-215899" algn="just">
              <a:lnSpc>
                <a:spcPts val="3239"/>
              </a:lnSpc>
              <a:buFont typeface="Arial"/>
              <a:buChar char="•"/>
            </a:pPr>
            <a:r>
              <a:rPr lang="en-US" sz="1999">
                <a:solidFill>
                  <a:srgbClr val="FFFFFF"/>
                </a:solidFill>
                <a:latin typeface="Quicksand"/>
              </a:rPr>
              <a:t>Xây dựng thành công website đáp ứng nhu cầu bán hàng và quảng bá thương hiệu cho cửa hàng bán hoa quả.</a:t>
            </a:r>
          </a:p>
          <a:p>
            <a:pPr marL="431799" lvl="1" indent="-215899" algn="just">
              <a:lnSpc>
                <a:spcPts val="3239"/>
              </a:lnSpc>
              <a:buFont typeface="Arial"/>
              <a:buChar char="•"/>
            </a:pPr>
            <a:r>
              <a:rPr lang="en-US" sz="1999">
                <a:solidFill>
                  <a:srgbClr val="FFFFFF"/>
                </a:solidFill>
                <a:latin typeface="Quicksand"/>
              </a:rPr>
              <a:t>Giao diện thân thiện, dễ sử dụng với khách hàng.</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953389" y="2743626"/>
            <a:ext cx="7676512" cy="3200207"/>
            <a:chOff x="0" y="0"/>
            <a:chExt cx="1949708" cy="812800"/>
          </a:xfrm>
        </p:grpSpPr>
        <p:sp>
          <p:nvSpPr>
            <p:cNvPr id="3" name="Freeform 3"/>
            <p:cNvSpPr/>
            <p:nvPr/>
          </p:nvSpPr>
          <p:spPr>
            <a:xfrm>
              <a:off x="0" y="0"/>
              <a:ext cx="1949708" cy="812800"/>
            </a:xfrm>
            <a:custGeom>
              <a:avLst/>
              <a:gdLst/>
              <a:ahLst/>
              <a:cxnLst/>
              <a:rect l="l" t="t" r="r" b="b"/>
              <a:pathLst>
                <a:path w="1949708" h="812800">
                  <a:moveTo>
                    <a:pt x="0" y="0"/>
                  </a:moveTo>
                  <a:lnTo>
                    <a:pt x="1949708" y="0"/>
                  </a:lnTo>
                  <a:lnTo>
                    <a:pt x="1949708" y="812800"/>
                  </a:lnTo>
                  <a:lnTo>
                    <a:pt x="0" y="812800"/>
                  </a:lnTo>
                  <a:close/>
                </a:path>
              </a:pathLst>
            </a:custGeom>
            <a:blipFill>
              <a:blip r:embed="rId2"/>
              <a:stretch>
                <a:fillRect l="-4628" r="-4628"/>
              </a:stretch>
            </a:blipFill>
          </p:spPr>
        </p:sp>
      </p:grpSp>
      <p:grpSp>
        <p:nvGrpSpPr>
          <p:cNvPr id="4" name="Group 4"/>
          <p:cNvGrpSpPr/>
          <p:nvPr/>
        </p:nvGrpSpPr>
        <p:grpSpPr>
          <a:xfrm>
            <a:off x="1953389" y="6058093"/>
            <a:ext cx="7676512" cy="3200207"/>
            <a:chOff x="0" y="0"/>
            <a:chExt cx="1949708" cy="812800"/>
          </a:xfrm>
        </p:grpSpPr>
        <p:sp>
          <p:nvSpPr>
            <p:cNvPr id="5" name="Freeform 5"/>
            <p:cNvSpPr/>
            <p:nvPr/>
          </p:nvSpPr>
          <p:spPr>
            <a:xfrm>
              <a:off x="0" y="0"/>
              <a:ext cx="1949708" cy="812800"/>
            </a:xfrm>
            <a:custGeom>
              <a:avLst/>
              <a:gdLst/>
              <a:ahLst/>
              <a:cxnLst/>
              <a:rect l="l" t="t" r="r" b="b"/>
              <a:pathLst>
                <a:path w="1949708" h="812800">
                  <a:moveTo>
                    <a:pt x="0" y="0"/>
                  </a:moveTo>
                  <a:lnTo>
                    <a:pt x="1949708" y="0"/>
                  </a:lnTo>
                  <a:lnTo>
                    <a:pt x="1949708" y="812800"/>
                  </a:lnTo>
                  <a:lnTo>
                    <a:pt x="0" y="812800"/>
                  </a:lnTo>
                  <a:close/>
                </a:path>
              </a:pathLst>
            </a:custGeom>
            <a:blipFill>
              <a:blip r:embed="rId3"/>
              <a:stretch>
                <a:fillRect t="-3087" b="-3087"/>
              </a:stretch>
            </a:blipFill>
          </p:spPr>
        </p:sp>
      </p:grpSp>
      <p:grpSp>
        <p:nvGrpSpPr>
          <p:cNvPr id="6" name="Group 6"/>
          <p:cNvGrpSpPr/>
          <p:nvPr/>
        </p:nvGrpSpPr>
        <p:grpSpPr>
          <a:xfrm>
            <a:off x="9725151" y="2743626"/>
            <a:ext cx="7676512" cy="3200207"/>
            <a:chOff x="0" y="0"/>
            <a:chExt cx="1949708" cy="812800"/>
          </a:xfrm>
        </p:grpSpPr>
        <p:sp>
          <p:nvSpPr>
            <p:cNvPr id="7" name="Freeform 7"/>
            <p:cNvSpPr/>
            <p:nvPr/>
          </p:nvSpPr>
          <p:spPr>
            <a:xfrm>
              <a:off x="0" y="0"/>
              <a:ext cx="1949708" cy="812800"/>
            </a:xfrm>
            <a:custGeom>
              <a:avLst/>
              <a:gdLst/>
              <a:ahLst/>
              <a:cxnLst/>
              <a:rect l="l" t="t" r="r" b="b"/>
              <a:pathLst>
                <a:path w="1949708" h="812800">
                  <a:moveTo>
                    <a:pt x="0" y="0"/>
                  </a:moveTo>
                  <a:lnTo>
                    <a:pt x="1949708" y="0"/>
                  </a:lnTo>
                  <a:lnTo>
                    <a:pt x="1949708" y="812800"/>
                  </a:lnTo>
                  <a:lnTo>
                    <a:pt x="0" y="812800"/>
                  </a:lnTo>
                  <a:close/>
                </a:path>
              </a:pathLst>
            </a:custGeom>
            <a:blipFill>
              <a:blip r:embed="rId4"/>
              <a:stretch>
                <a:fillRect t="-4266" b="-4266"/>
              </a:stretch>
            </a:blipFill>
          </p:spPr>
        </p:sp>
      </p:grpSp>
      <p:grpSp>
        <p:nvGrpSpPr>
          <p:cNvPr id="8" name="Group 8"/>
          <p:cNvGrpSpPr/>
          <p:nvPr/>
        </p:nvGrpSpPr>
        <p:grpSpPr>
          <a:xfrm>
            <a:off x="9725151" y="6058093"/>
            <a:ext cx="7676512" cy="3200207"/>
            <a:chOff x="0" y="0"/>
            <a:chExt cx="1949708" cy="812800"/>
          </a:xfrm>
        </p:grpSpPr>
        <p:sp>
          <p:nvSpPr>
            <p:cNvPr id="9" name="Freeform 9"/>
            <p:cNvSpPr/>
            <p:nvPr/>
          </p:nvSpPr>
          <p:spPr>
            <a:xfrm>
              <a:off x="0" y="0"/>
              <a:ext cx="1949708" cy="812800"/>
            </a:xfrm>
            <a:custGeom>
              <a:avLst/>
              <a:gdLst/>
              <a:ahLst/>
              <a:cxnLst/>
              <a:rect l="l" t="t" r="r" b="b"/>
              <a:pathLst>
                <a:path w="1949708" h="812800">
                  <a:moveTo>
                    <a:pt x="0" y="0"/>
                  </a:moveTo>
                  <a:lnTo>
                    <a:pt x="1949708" y="0"/>
                  </a:lnTo>
                  <a:lnTo>
                    <a:pt x="1949708" y="812800"/>
                  </a:lnTo>
                  <a:lnTo>
                    <a:pt x="0" y="812800"/>
                  </a:lnTo>
                  <a:close/>
                </a:path>
              </a:pathLst>
            </a:custGeom>
            <a:blipFill>
              <a:blip r:embed="rId5"/>
              <a:stretch>
                <a:fillRect t="-3218" b="-3218"/>
              </a:stretch>
            </a:blipFill>
          </p:spPr>
        </p:sp>
      </p:grpSp>
      <p:sp>
        <p:nvSpPr>
          <p:cNvPr id="10" name="TextBox 10"/>
          <p:cNvSpPr txBox="1"/>
          <p:nvPr/>
        </p:nvSpPr>
        <p:spPr>
          <a:xfrm>
            <a:off x="4951032" y="574702"/>
            <a:ext cx="8385935" cy="1060396"/>
          </a:xfrm>
          <a:prstGeom prst="rect">
            <a:avLst/>
          </a:prstGeom>
        </p:spPr>
        <p:txBody>
          <a:bodyPr lIns="0" tIns="0" rIns="0" bIns="0" rtlCol="0" anchor="t">
            <a:spAutoFit/>
          </a:bodyPr>
          <a:lstStyle/>
          <a:p>
            <a:pPr marL="0" lvl="0" indent="0" algn="l">
              <a:lnSpc>
                <a:spcPts val="8000"/>
              </a:lnSpc>
            </a:pPr>
            <a:r>
              <a:rPr lang="en-US" sz="8000" spc="-336">
                <a:solidFill>
                  <a:srgbClr val="3139A8"/>
                </a:solidFill>
                <a:latin typeface="Be Vietnam Ultra-Bold"/>
              </a:rPr>
              <a:t>GIAO DIỆN CHÍNH</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303557"/>
            <a:ext cx="8797353" cy="753149"/>
          </a:xfrm>
          <a:prstGeom prst="rect">
            <a:avLst/>
          </a:prstGeom>
        </p:spPr>
        <p:txBody>
          <a:bodyPr lIns="0" tIns="0" rIns="0" bIns="0" rtlCol="0" anchor="t">
            <a:spAutoFit/>
          </a:bodyPr>
          <a:lstStyle/>
          <a:p>
            <a:pPr marL="0" lvl="0" indent="0" algn="l">
              <a:lnSpc>
                <a:spcPts val="5814"/>
              </a:lnSpc>
            </a:pPr>
            <a:r>
              <a:rPr lang="en-US" sz="5100" spc="-214">
                <a:solidFill>
                  <a:srgbClr val="FFFFFF"/>
                </a:solidFill>
                <a:latin typeface="Be Vietnam Ultra-Bold"/>
              </a:rPr>
              <a:t>HẠN CHẾ &amp; HƯỚNG PHÁT TRIỂN</a:t>
            </a:r>
          </a:p>
        </p:txBody>
      </p:sp>
      <p:sp>
        <p:nvSpPr>
          <p:cNvPr id="7" name="TextBox 7"/>
          <p:cNvSpPr txBox="1"/>
          <p:nvPr/>
        </p:nvSpPr>
        <p:spPr>
          <a:xfrm>
            <a:off x="1573289" y="2540376"/>
            <a:ext cx="7570711" cy="697928"/>
          </a:xfrm>
          <a:prstGeom prst="rect">
            <a:avLst/>
          </a:prstGeom>
        </p:spPr>
        <p:txBody>
          <a:bodyPr lIns="0" tIns="0" rIns="0" bIns="0" rtlCol="0" anchor="t">
            <a:spAutoFit/>
          </a:bodyPr>
          <a:lstStyle/>
          <a:p>
            <a:pPr algn="l">
              <a:lnSpc>
                <a:spcPts val="5993"/>
              </a:lnSpc>
            </a:pPr>
            <a:r>
              <a:rPr lang="en-US" sz="3699">
                <a:solidFill>
                  <a:srgbClr val="FFFFFF"/>
                </a:solidFill>
                <a:latin typeface="Quicksand Bold"/>
              </a:rPr>
              <a:t>Hạn chế</a:t>
            </a:r>
          </a:p>
        </p:txBody>
      </p:sp>
      <p:sp>
        <p:nvSpPr>
          <p:cNvPr id="8" name="TextBox 8"/>
          <p:cNvSpPr txBox="1"/>
          <p:nvPr/>
        </p:nvSpPr>
        <p:spPr>
          <a:xfrm>
            <a:off x="1573289" y="3383751"/>
            <a:ext cx="8726566" cy="1575685"/>
          </a:xfrm>
          <a:prstGeom prst="rect">
            <a:avLst/>
          </a:prstGeom>
        </p:spPr>
        <p:txBody>
          <a:bodyPr lIns="0" tIns="0" rIns="0" bIns="0" rtlCol="0" anchor="t">
            <a:spAutoFit/>
          </a:bodyPr>
          <a:lstStyle/>
          <a:p>
            <a:pPr marL="561336" lvl="1" indent="-280668" algn="l">
              <a:lnSpc>
                <a:spcPts val="4211"/>
              </a:lnSpc>
              <a:buFont typeface="Arial"/>
              <a:buChar char="•"/>
            </a:pPr>
            <a:r>
              <a:rPr lang="en-US" sz="2599" dirty="0">
                <a:solidFill>
                  <a:srgbClr val="FFFFFF"/>
                </a:solidFill>
                <a:latin typeface="Quicksand Bold"/>
              </a:rPr>
              <a:t>Giao </a:t>
            </a:r>
            <a:r>
              <a:rPr lang="en-US" sz="2599" dirty="0" err="1">
                <a:solidFill>
                  <a:srgbClr val="FFFFFF"/>
                </a:solidFill>
                <a:latin typeface="Quicksand Bold"/>
              </a:rPr>
              <a:t>diện</a:t>
            </a:r>
            <a:r>
              <a:rPr lang="en-US" sz="2599" dirty="0">
                <a:solidFill>
                  <a:srgbClr val="FFFFFF"/>
                </a:solidFill>
                <a:latin typeface="Quicksand Bold"/>
              </a:rPr>
              <a:t> </a:t>
            </a:r>
            <a:r>
              <a:rPr lang="en-US" sz="2599" dirty="0" err="1">
                <a:solidFill>
                  <a:srgbClr val="FFFFFF"/>
                </a:solidFill>
                <a:latin typeface="Quicksand Bold"/>
              </a:rPr>
              <a:t>chưa</a:t>
            </a:r>
            <a:r>
              <a:rPr lang="en-US" sz="2599" dirty="0">
                <a:solidFill>
                  <a:srgbClr val="FFFFFF"/>
                </a:solidFill>
                <a:latin typeface="Quicksand Bold"/>
              </a:rPr>
              <a:t> </a:t>
            </a:r>
            <a:r>
              <a:rPr lang="en-US" sz="2599" dirty="0" err="1">
                <a:solidFill>
                  <a:srgbClr val="FFFFFF"/>
                </a:solidFill>
                <a:latin typeface="Quicksand Bold"/>
              </a:rPr>
              <a:t>bắt</a:t>
            </a:r>
            <a:r>
              <a:rPr lang="en-US" sz="2599" dirty="0">
                <a:solidFill>
                  <a:srgbClr val="FFFFFF"/>
                </a:solidFill>
                <a:latin typeface="Quicksand Bold"/>
              </a:rPr>
              <a:t> </a:t>
            </a:r>
            <a:r>
              <a:rPr lang="en-US" sz="2599" dirty="0" err="1">
                <a:solidFill>
                  <a:srgbClr val="FFFFFF"/>
                </a:solidFill>
                <a:latin typeface="Quicksand Bold"/>
              </a:rPr>
              <a:t>mắt</a:t>
            </a:r>
            <a:r>
              <a:rPr lang="en-US" sz="2599" dirty="0">
                <a:solidFill>
                  <a:srgbClr val="FFFFFF"/>
                </a:solidFill>
                <a:latin typeface="Quicksand Bold"/>
              </a:rPr>
              <a:t>, </a:t>
            </a:r>
            <a:r>
              <a:rPr lang="en-US" sz="2599" dirty="0" err="1">
                <a:solidFill>
                  <a:srgbClr val="FFFFFF"/>
                </a:solidFill>
                <a:latin typeface="Quicksand Bold"/>
              </a:rPr>
              <a:t>thân</a:t>
            </a:r>
            <a:r>
              <a:rPr lang="en-US" sz="2599" dirty="0">
                <a:solidFill>
                  <a:srgbClr val="FFFFFF"/>
                </a:solidFill>
                <a:latin typeface="Quicksand Bold"/>
              </a:rPr>
              <a:t> </a:t>
            </a:r>
            <a:r>
              <a:rPr lang="en-US" sz="2599" dirty="0" err="1">
                <a:solidFill>
                  <a:srgbClr val="FFFFFF"/>
                </a:solidFill>
                <a:latin typeface="Quicksand Bold"/>
              </a:rPr>
              <a:t>thiện</a:t>
            </a:r>
            <a:r>
              <a:rPr lang="en-US" sz="2599" dirty="0">
                <a:solidFill>
                  <a:srgbClr val="FFFFFF"/>
                </a:solidFill>
                <a:latin typeface="Quicksand Bold"/>
              </a:rPr>
              <a:t>.</a:t>
            </a:r>
          </a:p>
          <a:p>
            <a:pPr marL="561336" lvl="1" indent="-280668" algn="l">
              <a:lnSpc>
                <a:spcPts val="4211"/>
              </a:lnSpc>
              <a:buFont typeface="Arial"/>
              <a:buChar char="•"/>
            </a:pPr>
            <a:r>
              <a:rPr lang="en-US" sz="2599" dirty="0" err="1">
                <a:solidFill>
                  <a:srgbClr val="FFFFFF"/>
                </a:solidFill>
                <a:latin typeface="Quicksand Bold"/>
              </a:rPr>
              <a:t>Một</a:t>
            </a:r>
            <a:r>
              <a:rPr lang="en-US" sz="2599" dirty="0">
                <a:solidFill>
                  <a:srgbClr val="FFFFFF"/>
                </a:solidFill>
                <a:latin typeface="Quicksand Bold"/>
              </a:rPr>
              <a:t> </a:t>
            </a:r>
            <a:r>
              <a:rPr lang="en-US" sz="2599" dirty="0" err="1">
                <a:solidFill>
                  <a:srgbClr val="FFFFFF"/>
                </a:solidFill>
                <a:latin typeface="Quicksand Bold"/>
              </a:rPr>
              <a:t>số</a:t>
            </a:r>
            <a:r>
              <a:rPr lang="en-US" sz="2599" dirty="0">
                <a:solidFill>
                  <a:srgbClr val="FFFFFF"/>
                </a:solidFill>
                <a:latin typeface="Quicksand Bold"/>
              </a:rPr>
              <a:t> </a:t>
            </a:r>
            <a:r>
              <a:rPr lang="en-US" sz="2599" dirty="0" err="1">
                <a:solidFill>
                  <a:srgbClr val="FFFFFF"/>
                </a:solidFill>
                <a:latin typeface="Quicksand Bold"/>
              </a:rPr>
              <a:t>lỗi</a:t>
            </a:r>
            <a:r>
              <a:rPr lang="en-US" sz="2599" dirty="0">
                <a:solidFill>
                  <a:srgbClr val="FFFFFF"/>
                </a:solidFill>
                <a:latin typeface="Quicksand Bold"/>
              </a:rPr>
              <a:t> </a:t>
            </a:r>
            <a:r>
              <a:rPr lang="en-US" sz="2599" dirty="0" err="1">
                <a:solidFill>
                  <a:srgbClr val="FFFFFF"/>
                </a:solidFill>
                <a:latin typeface="Quicksand Bold"/>
              </a:rPr>
              <a:t>vẫn</a:t>
            </a:r>
            <a:r>
              <a:rPr lang="en-US" sz="2599" dirty="0">
                <a:solidFill>
                  <a:srgbClr val="FFFFFF"/>
                </a:solidFill>
                <a:latin typeface="Quicksand Bold"/>
              </a:rPr>
              <a:t> </a:t>
            </a:r>
            <a:r>
              <a:rPr lang="en-US" sz="2599" dirty="0" err="1">
                <a:solidFill>
                  <a:srgbClr val="FFFFFF"/>
                </a:solidFill>
                <a:latin typeface="Quicksand Bold"/>
              </a:rPr>
              <a:t>còn</a:t>
            </a:r>
            <a:r>
              <a:rPr lang="en-US" sz="2599" dirty="0">
                <a:solidFill>
                  <a:srgbClr val="FFFFFF"/>
                </a:solidFill>
                <a:latin typeface="Quicksand Bold"/>
              </a:rPr>
              <a:t> </a:t>
            </a:r>
            <a:r>
              <a:rPr lang="en-US" sz="2599" dirty="0" err="1">
                <a:solidFill>
                  <a:srgbClr val="FFFFFF"/>
                </a:solidFill>
                <a:latin typeface="Quicksand Bold"/>
              </a:rPr>
              <a:t>tồn</a:t>
            </a:r>
            <a:r>
              <a:rPr lang="en-US" sz="2599" dirty="0">
                <a:solidFill>
                  <a:srgbClr val="FFFFFF"/>
                </a:solidFill>
                <a:latin typeface="Quicksand Bold"/>
              </a:rPr>
              <a:t> </a:t>
            </a:r>
            <a:r>
              <a:rPr lang="en-US" sz="2599" dirty="0" err="1">
                <a:solidFill>
                  <a:srgbClr val="FFFFFF"/>
                </a:solidFill>
                <a:latin typeface="Quicksand Bold"/>
              </a:rPr>
              <a:t>tại</a:t>
            </a:r>
            <a:r>
              <a:rPr lang="en-US" sz="2599" dirty="0">
                <a:solidFill>
                  <a:srgbClr val="FFFFFF"/>
                </a:solidFill>
                <a:latin typeface="Quicksand Bold"/>
              </a:rPr>
              <a:t> </a:t>
            </a:r>
            <a:r>
              <a:rPr lang="en-US" sz="2599" dirty="0" err="1">
                <a:solidFill>
                  <a:srgbClr val="FFFFFF"/>
                </a:solidFill>
                <a:latin typeface="Quicksand Bold"/>
              </a:rPr>
              <a:t>trong</a:t>
            </a:r>
            <a:r>
              <a:rPr lang="en-US" sz="2599" dirty="0">
                <a:solidFill>
                  <a:srgbClr val="FFFFFF"/>
                </a:solidFill>
                <a:latin typeface="Quicksand Bold"/>
              </a:rPr>
              <a:t> </a:t>
            </a:r>
            <a:r>
              <a:rPr lang="en-US" sz="2599" dirty="0" err="1">
                <a:solidFill>
                  <a:srgbClr val="FFFFFF"/>
                </a:solidFill>
                <a:latin typeface="Quicksand Bold"/>
              </a:rPr>
              <a:t>chương</a:t>
            </a:r>
            <a:r>
              <a:rPr lang="en-US" sz="2599" dirty="0">
                <a:solidFill>
                  <a:srgbClr val="FFFFFF"/>
                </a:solidFill>
                <a:latin typeface="Quicksand Bold"/>
              </a:rPr>
              <a:t> </a:t>
            </a:r>
            <a:r>
              <a:rPr lang="en-US" sz="2599" dirty="0" err="1">
                <a:solidFill>
                  <a:srgbClr val="FFFFFF"/>
                </a:solidFill>
                <a:latin typeface="Quicksand Bold"/>
              </a:rPr>
              <a:t>trình</a:t>
            </a:r>
            <a:endParaRPr lang="en-US" sz="2599" dirty="0">
              <a:solidFill>
                <a:srgbClr val="FFFFFF"/>
              </a:solidFill>
              <a:latin typeface="Quicksand Bold"/>
            </a:endParaRPr>
          </a:p>
          <a:p>
            <a:pPr marL="561336" lvl="1" indent="-280668" algn="l">
              <a:lnSpc>
                <a:spcPts val="4211"/>
              </a:lnSpc>
              <a:buFont typeface="Arial"/>
              <a:buChar char="•"/>
            </a:pPr>
            <a:r>
              <a:rPr lang="en-US" sz="2599" dirty="0">
                <a:solidFill>
                  <a:srgbClr val="FFFFFF"/>
                </a:solidFill>
                <a:latin typeface="Quicksand Bold"/>
              </a:rPr>
              <a:t>Giao </a:t>
            </a:r>
            <a:r>
              <a:rPr lang="en-US" sz="2599" dirty="0" err="1">
                <a:solidFill>
                  <a:srgbClr val="FFFFFF"/>
                </a:solidFill>
                <a:latin typeface="Quicksand Bold"/>
              </a:rPr>
              <a:t>diện</a:t>
            </a:r>
            <a:r>
              <a:rPr lang="en-US" sz="2599" dirty="0">
                <a:solidFill>
                  <a:srgbClr val="FFFFFF"/>
                </a:solidFill>
                <a:latin typeface="Quicksand Bold"/>
              </a:rPr>
              <a:t> </a:t>
            </a:r>
            <a:r>
              <a:rPr lang="en-US" sz="2599" dirty="0" err="1">
                <a:solidFill>
                  <a:srgbClr val="FFFFFF"/>
                </a:solidFill>
                <a:latin typeface="Quicksand Bold"/>
              </a:rPr>
              <a:t>thống</a:t>
            </a:r>
            <a:r>
              <a:rPr lang="en-US" sz="2599" dirty="0">
                <a:solidFill>
                  <a:srgbClr val="FFFFFF"/>
                </a:solidFill>
                <a:latin typeface="Quicksand Bold"/>
              </a:rPr>
              <a:t> </a:t>
            </a:r>
            <a:r>
              <a:rPr lang="en-US" sz="2599" dirty="0" err="1">
                <a:solidFill>
                  <a:srgbClr val="FFFFFF"/>
                </a:solidFill>
                <a:latin typeface="Quicksand Bold"/>
              </a:rPr>
              <a:t>kê</a:t>
            </a:r>
            <a:r>
              <a:rPr lang="en-US" sz="2599" dirty="0">
                <a:solidFill>
                  <a:srgbClr val="FFFFFF"/>
                </a:solidFill>
                <a:latin typeface="Quicksand Bold"/>
              </a:rPr>
              <a:t> </a:t>
            </a:r>
            <a:r>
              <a:rPr lang="en-US" sz="2599" dirty="0" err="1">
                <a:solidFill>
                  <a:srgbClr val="FFFFFF"/>
                </a:solidFill>
                <a:latin typeface="Quicksand Bold"/>
              </a:rPr>
              <a:t>vẫn</a:t>
            </a:r>
            <a:r>
              <a:rPr lang="en-US" sz="2599" dirty="0">
                <a:solidFill>
                  <a:srgbClr val="FFFFFF"/>
                </a:solidFill>
                <a:latin typeface="Quicksand Bold"/>
              </a:rPr>
              <a:t> </a:t>
            </a:r>
            <a:r>
              <a:rPr lang="en-US" sz="2599" dirty="0" err="1">
                <a:solidFill>
                  <a:srgbClr val="FFFFFF"/>
                </a:solidFill>
                <a:latin typeface="Quicksand Bold"/>
              </a:rPr>
              <a:t>chưa</a:t>
            </a:r>
            <a:r>
              <a:rPr lang="en-US" sz="2599" dirty="0">
                <a:solidFill>
                  <a:srgbClr val="FFFFFF"/>
                </a:solidFill>
                <a:latin typeface="Quicksand Bold"/>
              </a:rPr>
              <a:t> </a:t>
            </a:r>
            <a:r>
              <a:rPr lang="en-US" sz="2599" dirty="0" err="1">
                <a:solidFill>
                  <a:srgbClr val="FFFFFF"/>
                </a:solidFill>
                <a:latin typeface="Quicksand Bold"/>
              </a:rPr>
              <a:t>đầy</a:t>
            </a:r>
            <a:r>
              <a:rPr lang="en-US" sz="2599" dirty="0">
                <a:solidFill>
                  <a:srgbClr val="FFFFFF"/>
                </a:solidFill>
                <a:latin typeface="Quicksand Bold"/>
              </a:rPr>
              <a:t> </a:t>
            </a:r>
            <a:r>
              <a:rPr lang="en-US" sz="2599" dirty="0" err="1">
                <a:solidFill>
                  <a:srgbClr val="FFFFFF"/>
                </a:solidFill>
                <a:latin typeface="Quicksand Bold"/>
              </a:rPr>
              <a:t>đủ</a:t>
            </a:r>
            <a:r>
              <a:rPr lang="en-US" sz="2599" dirty="0">
                <a:solidFill>
                  <a:srgbClr val="FFFFFF"/>
                </a:solidFill>
                <a:latin typeface="Quicksand Bold"/>
              </a:rPr>
              <a:t> </a:t>
            </a:r>
            <a:r>
              <a:rPr lang="en-US" sz="2599" dirty="0" err="1">
                <a:solidFill>
                  <a:srgbClr val="FFFFFF"/>
                </a:solidFill>
                <a:latin typeface="Quicksand Bold"/>
              </a:rPr>
              <a:t>hoàn</a:t>
            </a:r>
            <a:r>
              <a:rPr lang="en-US" sz="2599" dirty="0">
                <a:solidFill>
                  <a:srgbClr val="FFFFFF"/>
                </a:solidFill>
                <a:latin typeface="Quicksand Bold"/>
              </a:rPr>
              <a:t> </a:t>
            </a:r>
            <a:r>
              <a:rPr lang="en-US" sz="2599" dirty="0" err="1">
                <a:solidFill>
                  <a:srgbClr val="FFFFFF"/>
                </a:solidFill>
                <a:latin typeface="Quicksand Bold"/>
              </a:rPr>
              <a:t>toàn</a:t>
            </a:r>
            <a:endParaRPr lang="en-US" sz="2599" dirty="0">
              <a:solidFill>
                <a:srgbClr val="FFFFFF"/>
              </a:solidFill>
              <a:latin typeface="Quicksand Bold"/>
            </a:endParaRPr>
          </a:p>
        </p:txBody>
      </p:sp>
      <p:sp>
        <p:nvSpPr>
          <p:cNvPr id="9" name="TextBox 9"/>
          <p:cNvSpPr txBox="1"/>
          <p:nvPr/>
        </p:nvSpPr>
        <p:spPr>
          <a:xfrm>
            <a:off x="1573289" y="5737914"/>
            <a:ext cx="7570711" cy="697928"/>
          </a:xfrm>
          <a:prstGeom prst="rect">
            <a:avLst/>
          </a:prstGeom>
        </p:spPr>
        <p:txBody>
          <a:bodyPr lIns="0" tIns="0" rIns="0" bIns="0" rtlCol="0" anchor="t">
            <a:spAutoFit/>
          </a:bodyPr>
          <a:lstStyle/>
          <a:p>
            <a:pPr algn="l">
              <a:lnSpc>
                <a:spcPts val="5993"/>
              </a:lnSpc>
            </a:pPr>
            <a:r>
              <a:rPr lang="en-US" sz="3699" dirty="0" err="1">
                <a:solidFill>
                  <a:srgbClr val="FFFFFF"/>
                </a:solidFill>
                <a:latin typeface="Quicksand Bold"/>
              </a:rPr>
              <a:t>Hướng</a:t>
            </a:r>
            <a:r>
              <a:rPr lang="en-US" sz="3699" dirty="0">
                <a:solidFill>
                  <a:srgbClr val="FFFFFF"/>
                </a:solidFill>
                <a:latin typeface="Quicksand Bold"/>
              </a:rPr>
              <a:t> </a:t>
            </a:r>
            <a:r>
              <a:rPr lang="en-US" sz="3699" dirty="0" err="1">
                <a:solidFill>
                  <a:srgbClr val="FFFFFF"/>
                </a:solidFill>
                <a:latin typeface="Quicksand Bold"/>
              </a:rPr>
              <a:t>phát</a:t>
            </a:r>
            <a:r>
              <a:rPr lang="en-US" sz="3699" dirty="0">
                <a:solidFill>
                  <a:srgbClr val="FFFFFF"/>
                </a:solidFill>
                <a:latin typeface="Quicksand Bold"/>
              </a:rPr>
              <a:t> </a:t>
            </a:r>
            <a:r>
              <a:rPr lang="en-US" sz="3699" dirty="0" err="1">
                <a:solidFill>
                  <a:srgbClr val="FFFFFF"/>
                </a:solidFill>
                <a:latin typeface="Quicksand Bold"/>
              </a:rPr>
              <a:t>triển</a:t>
            </a:r>
            <a:endParaRPr lang="en-US" sz="3699" dirty="0">
              <a:solidFill>
                <a:srgbClr val="FFFFFF"/>
              </a:solidFill>
              <a:latin typeface="Quicksand Bold"/>
            </a:endParaRPr>
          </a:p>
        </p:txBody>
      </p:sp>
      <p:sp>
        <p:nvSpPr>
          <p:cNvPr id="10" name="TextBox 10"/>
          <p:cNvSpPr txBox="1"/>
          <p:nvPr/>
        </p:nvSpPr>
        <p:spPr>
          <a:xfrm>
            <a:off x="1573289" y="6615903"/>
            <a:ext cx="8726566" cy="2642397"/>
          </a:xfrm>
          <a:prstGeom prst="rect">
            <a:avLst/>
          </a:prstGeom>
        </p:spPr>
        <p:txBody>
          <a:bodyPr lIns="0" tIns="0" rIns="0" bIns="0" rtlCol="0" anchor="t">
            <a:spAutoFit/>
          </a:bodyPr>
          <a:lstStyle/>
          <a:p>
            <a:pPr marL="561336" lvl="1" indent="-280668" algn="l">
              <a:lnSpc>
                <a:spcPts val="4211"/>
              </a:lnSpc>
              <a:buFont typeface="Arial"/>
              <a:buChar char="•"/>
            </a:pPr>
            <a:r>
              <a:rPr lang="en-US" sz="2599">
                <a:solidFill>
                  <a:srgbClr val="FFFFFF"/>
                </a:solidFill>
                <a:latin typeface="Quicksand Bold"/>
              </a:rPr>
              <a:t>Nâng cấp giao diện</a:t>
            </a:r>
          </a:p>
          <a:p>
            <a:pPr marL="561336" lvl="1" indent="-280668" algn="l">
              <a:lnSpc>
                <a:spcPts val="4211"/>
              </a:lnSpc>
              <a:buFont typeface="Arial"/>
              <a:buChar char="•"/>
            </a:pPr>
            <a:r>
              <a:rPr lang="en-US" sz="2599">
                <a:solidFill>
                  <a:srgbClr val="FFFFFF"/>
                </a:solidFill>
                <a:latin typeface="Quicksand Bold"/>
              </a:rPr>
              <a:t>Sửa lỗi tiềm ẩn trong chương trình</a:t>
            </a:r>
          </a:p>
          <a:p>
            <a:pPr marL="561336" lvl="1" indent="-280668" algn="l">
              <a:lnSpc>
                <a:spcPts val="4211"/>
              </a:lnSpc>
              <a:buFont typeface="Arial"/>
              <a:buChar char="•"/>
            </a:pPr>
            <a:r>
              <a:rPr lang="en-US" sz="2599">
                <a:solidFill>
                  <a:srgbClr val="FFFFFF"/>
                </a:solidFill>
                <a:latin typeface="Quicksand Bold"/>
              </a:rPr>
              <a:t>Bổ sung các chỉ số trong thống kê</a:t>
            </a:r>
          </a:p>
          <a:p>
            <a:pPr marL="561336" lvl="1" indent="-280668" algn="l">
              <a:lnSpc>
                <a:spcPts val="4211"/>
              </a:lnSpc>
              <a:buFont typeface="Arial"/>
              <a:buChar char="•"/>
            </a:pPr>
            <a:r>
              <a:rPr lang="en-US" sz="2599">
                <a:solidFill>
                  <a:srgbClr val="FFFFFF"/>
                </a:solidFill>
                <a:latin typeface="Quicksand Bold"/>
              </a:rPr>
              <a:t>Xây dựng hệ thống gợi ý bằng AI</a:t>
            </a:r>
          </a:p>
          <a:p>
            <a:pPr marL="561336" lvl="1" indent="-280668" algn="l">
              <a:lnSpc>
                <a:spcPts val="4211"/>
              </a:lnSpc>
              <a:buFont typeface="Arial"/>
              <a:buChar char="•"/>
            </a:pPr>
            <a:r>
              <a:rPr lang="en-US" sz="2599">
                <a:solidFill>
                  <a:srgbClr val="FFFFFF"/>
                </a:solidFill>
                <a:latin typeface="Quicksand Bold"/>
              </a:rPr>
              <a:t>Hỗ trợ tương tác thời gian thực nhiều hơn</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57200" y="3540497"/>
            <a:ext cx="10058400" cy="3206006"/>
          </a:xfrm>
          <a:prstGeom prst="rect">
            <a:avLst/>
          </a:prstGeom>
        </p:spPr>
        <p:txBody>
          <a:bodyPr wrap="square" lIns="0" tIns="0" rIns="0" bIns="0" rtlCol="0" anchor="t">
            <a:spAutoFit/>
          </a:bodyPr>
          <a:lstStyle/>
          <a:p>
            <a:pPr marL="0" lvl="0" indent="0" algn="l">
              <a:lnSpc>
                <a:spcPts val="12479"/>
              </a:lnSpc>
            </a:pPr>
            <a:r>
              <a:rPr lang="en-US" sz="12999" spc="-545" dirty="0">
                <a:solidFill>
                  <a:srgbClr val="3139A8"/>
                </a:solidFill>
                <a:latin typeface="Be Vietnam Ultra-Bold"/>
              </a:rPr>
              <a:t>THANK YOU VERY MUCH!</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gn="l">
              <a:lnSpc>
                <a:spcPts val="8000"/>
              </a:lnSpc>
            </a:pPr>
            <a:r>
              <a:rPr lang="en-US" sz="8000" spc="-336">
                <a:solidFill>
                  <a:srgbClr val="3139A8"/>
                </a:solidFill>
                <a:latin typeface="Be Vietnam Ultra-Bold"/>
              </a:rPr>
              <a:t>GIỚI THIỆU</a:t>
            </a:r>
          </a:p>
        </p:txBody>
      </p:sp>
      <p:sp>
        <p:nvSpPr>
          <p:cNvPr id="3" name="TextBox 3"/>
          <p:cNvSpPr txBox="1"/>
          <p:nvPr/>
        </p:nvSpPr>
        <p:spPr>
          <a:xfrm>
            <a:off x="1228725" y="4292997"/>
            <a:ext cx="7570711" cy="2436062"/>
          </a:xfrm>
          <a:prstGeom prst="rect">
            <a:avLst/>
          </a:prstGeom>
        </p:spPr>
        <p:txBody>
          <a:bodyPr lIns="0" tIns="0" rIns="0" bIns="0" rtlCol="0" anchor="t">
            <a:spAutoFit/>
          </a:bodyPr>
          <a:lstStyle/>
          <a:p>
            <a:pPr algn="l">
              <a:lnSpc>
                <a:spcPts val="3239"/>
              </a:lnSpc>
            </a:pPr>
            <a:r>
              <a:rPr lang="en-US" sz="1999">
                <a:solidFill>
                  <a:srgbClr val="3139A8"/>
                </a:solidFill>
                <a:latin typeface="Quicksand Medium"/>
              </a:rPr>
              <a:t>Scart là một website bán hoa quả trực tuyến với hệ thống quản lý và hệ thống bán hàng song hành. Với Scart, người tiêu dùng có thể mua sắm trực tuyến với giải pháp thanh toán VnPay được tích hợp ngay trong website. Còn với quản trị viên, họ có thể dễ đàng kiểm soát, kiểm tra các thông số trong cửa hàng, với các chỉ số được thống kê theo ngày và theo tháng.</a:t>
            </a: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4143666"/>
            <a:ext cx="7924800" cy="993088"/>
          </a:xfrm>
          <a:prstGeom prst="rect">
            <a:avLst/>
          </a:prstGeom>
        </p:spPr>
        <p:txBody>
          <a:bodyPr lIns="0" tIns="0" rIns="0" bIns="0" rtlCol="0" anchor="t">
            <a:spAutoFit/>
          </a:bodyPr>
          <a:lstStyle/>
          <a:p>
            <a:pPr marL="0" lvl="0" indent="0" algn="l">
              <a:lnSpc>
                <a:spcPts val="7630"/>
              </a:lnSpc>
            </a:pPr>
            <a:r>
              <a:rPr lang="en-US" sz="7000" spc="-294">
                <a:solidFill>
                  <a:srgbClr val="3139A8"/>
                </a:solidFill>
                <a:latin typeface="Be Vietnam Ultra-Bold"/>
              </a:rPr>
              <a:t>LÝ DO CHỌN ĐỀ TÀI</a:t>
            </a:r>
          </a:p>
        </p:txBody>
      </p:sp>
      <p:grpSp>
        <p:nvGrpSpPr>
          <p:cNvPr id="3" name="Group 3"/>
          <p:cNvGrpSpPr/>
          <p:nvPr/>
        </p:nvGrpSpPr>
        <p:grpSpPr>
          <a:xfrm>
            <a:off x="10423089" y="1365020"/>
            <a:ext cx="6836211" cy="2434044"/>
            <a:chOff x="0" y="0"/>
            <a:chExt cx="2132037" cy="759115"/>
          </a:xfrm>
        </p:grpSpPr>
        <p:sp>
          <p:nvSpPr>
            <p:cNvPr id="4" name="Freeform 4"/>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id="5" name="TextBox 5"/>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423089" y="3925191"/>
            <a:ext cx="6836211" cy="2434044"/>
            <a:chOff x="0" y="0"/>
            <a:chExt cx="2132037" cy="759115"/>
          </a:xfrm>
        </p:grpSpPr>
        <p:sp>
          <p:nvSpPr>
            <p:cNvPr id="7" name="Freeform 7"/>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id="8" name="TextBox 8"/>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423089" y="6487936"/>
            <a:ext cx="6836211" cy="2434044"/>
            <a:chOff x="0" y="0"/>
            <a:chExt cx="2132037" cy="759115"/>
          </a:xfrm>
        </p:grpSpPr>
        <p:sp>
          <p:nvSpPr>
            <p:cNvPr id="10" name="Freeform 10"/>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id="11" name="TextBox 11"/>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944755" y="2004509"/>
            <a:ext cx="1427669" cy="993142"/>
          </a:xfrm>
          <a:prstGeom prst="rect">
            <a:avLst/>
          </a:prstGeom>
        </p:spPr>
        <p:txBody>
          <a:bodyPr lIns="0" tIns="0" rIns="0" bIns="0" rtlCol="0" anchor="t">
            <a:spAutoFit/>
          </a:bodyPr>
          <a:lstStyle/>
          <a:p>
            <a:pPr marL="0" lvl="0" indent="0" algn="l">
              <a:lnSpc>
                <a:spcPts val="7630"/>
              </a:lnSpc>
              <a:spcBef>
                <a:spcPct val="0"/>
              </a:spcBef>
            </a:pPr>
            <a:r>
              <a:rPr lang="en-US" sz="7000" u="none" strike="noStrike" spc="-294">
                <a:solidFill>
                  <a:srgbClr val="FFFFFF"/>
                </a:solidFill>
                <a:latin typeface="Be Vietnam Ultra-Bold"/>
              </a:rPr>
              <a:t>01.</a:t>
            </a:r>
          </a:p>
        </p:txBody>
      </p:sp>
      <p:sp>
        <p:nvSpPr>
          <p:cNvPr id="13" name="TextBox 13"/>
          <p:cNvSpPr txBox="1"/>
          <p:nvPr/>
        </p:nvSpPr>
        <p:spPr>
          <a:xfrm>
            <a:off x="12733063" y="4705384"/>
            <a:ext cx="4022366" cy="733262"/>
          </a:xfrm>
          <a:prstGeom prst="rect">
            <a:avLst/>
          </a:prstGeom>
        </p:spPr>
        <p:txBody>
          <a:bodyPr lIns="0" tIns="0" rIns="0" bIns="0" rtlCol="0" anchor="t">
            <a:spAutoFit/>
          </a:bodyPr>
          <a:lstStyle/>
          <a:p>
            <a:pPr marL="0" lvl="0" indent="0" algn="l">
              <a:lnSpc>
                <a:spcPts val="1950"/>
              </a:lnSpc>
            </a:pPr>
            <a:r>
              <a:rPr lang="en-US" sz="1500">
                <a:solidFill>
                  <a:srgbClr val="FFFFFF"/>
                </a:solidFill>
                <a:latin typeface="Quicksand Medium"/>
              </a:rPr>
              <a:t>Ngày nay, các hoạt động thương mại điện tử hầu hết được thực hiện thông qua website bán hàng. </a:t>
            </a:r>
          </a:p>
        </p:txBody>
      </p:sp>
      <p:sp>
        <p:nvSpPr>
          <p:cNvPr id="14" name="TextBox 14"/>
          <p:cNvSpPr txBox="1"/>
          <p:nvPr/>
        </p:nvSpPr>
        <p:spPr>
          <a:xfrm>
            <a:off x="10944755" y="4565966"/>
            <a:ext cx="1427669" cy="993142"/>
          </a:xfrm>
          <a:prstGeom prst="rect">
            <a:avLst/>
          </a:prstGeom>
        </p:spPr>
        <p:txBody>
          <a:bodyPr lIns="0" tIns="0" rIns="0" bIns="0" rtlCol="0" anchor="t">
            <a:spAutoFit/>
          </a:bodyPr>
          <a:lstStyle/>
          <a:p>
            <a:pPr marL="0" lvl="0" indent="0" algn="l">
              <a:lnSpc>
                <a:spcPts val="7630"/>
              </a:lnSpc>
              <a:spcBef>
                <a:spcPct val="0"/>
              </a:spcBef>
            </a:pPr>
            <a:r>
              <a:rPr lang="en-US" sz="7000" u="none" strike="noStrike" spc="-294">
                <a:solidFill>
                  <a:srgbClr val="FFFFFF"/>
                </a:solidFill>
                <a:latin typeface="Be Vietnam Ultra-Bold"/>
              </a:rPr>
              <a:t>02.</a:t>
            </a:r>
          </a:p>
        </p:txBody>
      </p:sp>
      <p:sp>
        <p:nvSpPr>
          <p:cNvPr id="15" name="TextBox 15"/>
          <p:cNvSpPr txBox="1"/>
          <p:nvPr/>
        </p:nvSpPr>
        <p:spPr>
          <a:xfrm>
            <a:off x="12733063" y="7139708"/>
            <a:ext cx="4022366" cy="980858"/>
          </a:xfrm>
          <a:prstGeom prst="rect">
            <a:avLst/>
          </a:prstGeom>
        </p:spPr>
        <p:txBody>
          <a:bodyPr lIns="0" tIns="0" rIns="0" bIns="0" rtlCol="0" anchor="t">
            <a:spAutoFit/>
          </a:bodyPr>
          <a:lstStyle/>
          <a:p>
            <a:pPr marL="0" lvl="0" indent="0" algn="l">
              <a:lnSpc>
                <a:spcPts val="1950"/>
              </a:lnSpc>
            </a:pPr>
            <a:r>
              <a:rPr lang="en-US" sz="1500">
                <a:solidFill>
                  <a:srgbClr val="FFFFFF"/>
                </a:solidFill>
                <a:latin typeface="Quicksand Medium"/>
              </a:rPr>
              <a:t>Đối với website hàng nói chung và website hoa quả nói riêng, bên cạnh giao diện đẹp thì website hoạt động như thế nào là rất quan trọng.</a:t>
            </a:r>
          </a:p>
        </p:txBody>
      </p:sp>
      <p:sp>
        <p:nvSpPr>
          <p:cNvPr id="16" name="TextBox 16"/>
          <p:cNvSpPr txBox="1"/>
          <p:nvPr/>
        </p:nvSpPr>
        <p:spPr>
          <a:xfrm>
            <a:off x="10926960" y="7127424"/>
            <a:ext cx="1427669" cy="993142"/>
          </a:xfrm>
          <a:prstGeom prst="rect">
            <a:avLst/>
          </a:prstGeom>
        </p:spPr>
        <p:txBody>
          <a:bodyPr lIns="0" tIns="0" rIns="0" bIns="0" rtlCol="0" anchor="t">
            <a:spAutoFit/>
          </a:bodyPr>
          <a:lstStyle/>
          <a:p>
            <a:pPr marL="0" lvl="0" indent="0" algn="l">
              <a:lnSpc>
                <a:spcPts val="7630"/>
              </a:lnSpc>
              <a:spcBef>
                <a:spcPct val="0"/>
              </a:spcBef>
            </a:pPr>
            <a:r>
              <a:rPr lang="en-US" sz="7000" u="none" strike="noStrike" spc="-294">
                <a:solidFill>
                  <a:srgbClr val="FFFFFF"/>
                </a:solidFill>
                <a:latin typeface="Be Vietnam Ultra-Bold"/>
              </a:rPr>
              <a:t>03.</a:t>
            </a:r>
          </a:p>
        </p:txBody>
      </p:sp>
      <p:sp>
        <p:nvSpPr>
          <p:cNvPr id="17" name="TextBox 17"/>
          <p:cNvSpPr txBox="1"/>
          <p:nvPr/>
        </p:nvSpPr>
        <p:spPr>
          <a:xfrm>
            <a:off x="12733063" y="2086851"/>
            <a:ext cx="4022366" cy="980858"/>
          </a:xfrm>
          <a:prstGeom prst="rect">
            <a:avLst/>
          </a:prstGeom>
        </p:spPr>
        <p:txBody>
          <a:bodyPr lIns="0" tIns="0" rIns="0" bIns="0" rtlCol="0" anchor="t">
            <a:spAutoFit/>
          </a:bodyPr>
          <a:lstStyle/>
          <a:p>
            <a:pPr marL="0" lvl="0" indent="0" algn="l">
              <a:lnSpc>
                <a:spcPts val="1950"/>
              </a:lnSpc>
            </a:pPr>
            <a:r>
              <a:rPr lang="en-US" sz="1500">
                <a:solidFill>
                  <a:srgbClr val="FFFFFF"/>
                </a:solidFill>
                <a:latin typeface="Quicksand Medium"/>
              </a:rPr>
              <a:t>Thương mại điện tử bao gồm việc sản xuất, quảng cáo, bán hàng và phân phối sản phẩm được mua bán và thanh toán trên mạng Internet.</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19200" y="3854942"/>
            <a:ext cx="8797353" cy="914781"/>
          </a:xfrm>
          <a:prstGeom prst="rect">
            <a:avLst/>
          </a:prstGeom>
        </p:spPr>
        <p:txBody>
          <a:bodyPr lIns="0" tIns="0" rIns="0" bIns="0" rtlCol="0" anchor="t">
            <a:spAutoFit/>
          </a:bodyPr>
          <a:lstStyle/>
          <a:p>
            <a:pPr marL="0" lvl="0" indent="0" algn="l">
              <a:lnSpc>
                <a:spcPts val="7182"/>
              </a:lnSpc>
            </a:pPr>
            <a:r>
              <a:rPr lang="en-US" sz="6300" spc="-264">
                <a:solidFill>
                  <a:srgbClr val="FFFFFF"/>
                </a:solidFill>
                <a:latin typeface="Be Vietnam Ultra-Bold"/>
              </a:rPr>
              <a:t>MỤC TIÊU</a:t>
            </a:r>
          </a:p>
        </p:txBody>
      </p:sp>
      <p:sp>
        <p:nvSpPr>
          <p:cNvPr id="7" name="TextBox 7"/>
          <p:cNvSpPr txBox="1"/>
          <p:nvPr/>
        </p:nvSpPr>
        <p:spPr>
          <a:xfrm>
            <a:off x="1219200" y="5111512"/>
            <a:ext cx="7570711" cy="2026559"/>
          </a:xfrm>
          <a:prstGeom prst="rect">
            <a:avLst/>
          </a:prstGeom>
        </p:spPr>
        <p:txBody>
          <a:bodyPr lIns="0" tIns="0" rIns="0" bIns="0" rtlCol="0" anchor="t">
            <a:spAutoFit/>
          </a:bodyPr>
          <a:lstStyle/>
          <a:p>
            <a:pPr marL="431799" lvl="1" indent="-215899" algn="l">
              <a:lnSpc>
                <a:spcPts val="3239"/>
              </a:lnSpc>
              <a:buFont typeface="Arial"/>
              <a:buChar char="•"/>
            </a:pPr>
            <a:r>
              <a:rPr lang="en-US" sz="1999">
                <a:solidFill>
                  <a:srgbClr val="FFFFFF"/>
                </a:solidFill>
                <a:latin typeface="Quicksand Medium"/>
              </a:rPr>
              <a:t>Xây dựng trang web với 2 phần: Bán hàng và Quản trị.</a:t>
            </a:r>
          </a:p>
          <a:p>
            <a:pPr marL="431799" lvl="1" indent="-215899" algn="l">
              <a:lnSpc>
                <a:spcPts val="3239"/>
              </a:lnSpc>
              <a:buFont typeface="Arial"/>
              <a:buChar char="•"/>
            </a:pPr>
            <a:r>
              <a:rPr lang="en-US" sz="1999">
                <a:solidFill>
                  <a:srgbClr val="FFFFFF"/>
                </a:solidFill>
                <a:latin typeface="Quicksand Medium"/>
              </a:rPr>
              <a:t>Tiếp cận đến các khách hàng tiềm năng trên mọi miền tổ quốc, thậm chí là khách hàng quốc tế. </a:t>
            </a:r>
          </a:p>
          <a:p>
            <a:pPr marL="431799" lvl="1" indent="-215899" algn="l">
              <a:lnSpc>
                <a:spcPts val="3239"/>
              </a:lnSpc>
              <a:buFont typeface="Arial"/>
              <a:buChar char="•"/>
            </a:pPr>
            <a:r>
              <a:rPr lang="en-US" sz="1999">
                <a:solidFill>
                  <a:srgbClr val="FFFFFF"/>
                </a:solidFill>
                <a:latin typeface="Quicksand Medium"/>
              </a:rPr>
              <a:t>Giảm thời gian mua bán của khách hàng.</a:t>
            </a:r>
          </a:p>
          <a:p>
            <a:pPr marL="431799" lvl="1" indent="-215899" algn="l">
              <a:lnSpc>
                <a:spcPts val="3239"/>
              </a:lnSpc>
              <a:buFont typeface="Arial"/>
              <a:buChar char="•"/>
            </a:pPr>
            <a:r>
              <a:rPr lang="en-US" sz="1999">
                <a:solidFill>
                  <a:srgbClr val="FFFFFF"/>
                </a:solidFill>
                <a:latin typeface="Quicksand Medium"/>
              </a:rPr>
              <a:t>Xây dựng và quảng bá thương hiệu cho hãng.</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3823681" cy="4124847"/>
            <a:chOff x="0" y="0"/>
            <a:chExt cx="966960" cy="1043121"/>
          </a:xfrm>
        </p:grpSpPr>
        <p:sp>
          <p:nvSpPr>
            <p:cNvPr id="3" name="Freeform 3"/>
            <p:cNvSpPr/>
            <p:nvPr/>
          </p:nvSpPr>
          <p:spPr>
            <a:xfrm>
              <a:off x="0" y="0"/>
              <a:ext cx="966960" cy="1043121"/>
            </a:xfrm>
            <a:custGeom>
              <a:avLst/>
              <a:gdLst/>
              <a:ahLst/>
              <a:cxnLst/>
              <a:rect l="l" t="t" r="r" b="b"/>
              <a:pathLst>
                <a:path w="966960" h="1043121">
                  <a:moveTo>
                    <a:pt x="0" y="0"/>
                  </a:moveTo>
                  <a:lnTo>
                    <a:pt x="966960" y="0"/>
                  </a:lnTo>
                  <a:lnTo>
                    <a:pt x="966960" y="1043121"/>
                  </a:lnTo>
                  <a:lnTo>
                    <a:pt x="0" y="1043121"/>
                  </a:lnTo>
                  <a:close/>
                </a:path>
              </a:pathLst>
            </a:custGeom>
            <a:solidFill>
              <a:srgbClr val="5383FF"/>
            </a:solidFill>
          </p:spPr>
        </p:sp>
        <p:sp>
          <p:nvSpPr>
            <p:cNvPr id="4" name="TextBox 4"/>
            <p:cNvSpPr txBox="1"/>
            <p:nvPr/>
          </p:nvSpPr>
          <p:spPr>
            <a:xfrm>
              <a:off x="0" y="19050"/>
              <a:ext cx="966960"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452"/>
            <a:ext cx="13338959" cy="1060396"/>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CÔNG NGHỆ SỬ DỤNG</a:t>
            </a:r>
          </a:p>
        </p:txBody>
      </p:sp>
      <p:sp>
        <p:nvSpPr>
          <p:cNvPr id="6" name="TextBox 6"/>
          <p:cNvSpPr txBox="1"/>
          <p:nvPr/>
        </p:nvSpPr>
        <p:spPr>
          <a:xfrm>
            <a:off x="1920748" y="5113681"/>
            <a:ext cx="2288447" cy="720237"/>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React</a:t>
            </a:r>
          </a:p>
        </p:txBody>
      </p:sp>
      <p:sp>
        <p:nvSpPr>
          <p:cNvPr id="7" name="TextBox 7"/>
          <p:cNvSpPr txBox="1"/>
          <p:nvPr/>
        </p:nvSpPr>
        <p:spPr>
          <a:xfrm>
            <a:off x="1777417" y="5995084"/>
            <a:ext cx="2712792" cy="1215581"/>
          </a:xfrm>
          <a:prstGeom prst="rect">
            <a:avLst/>
          </a:prstGeom>
        </p:spPr>
        <p:txBody>
          <a:bodyPr lIns="0" tIns="0" rIns="0" bIns="0" rtlCol="0" anchor="t">
            <a:spAutoFit/>
          </a:bodyPr>
          <a:lstStyle/>
          <a:p>
            <a:pPr algn="ctr">
              <a:lnSpc>
                <a:spcPts val="2437"/>
              </a:lnSpc>
            </a:pPr>
            <a:r>
              <a:rPr lang="en-US" sz="1562">
                <a:solidFill>
                  <a:srgbClr val="FFFFFF"/>
                </a:solidFill>
                <a:latin typeface="Montserrat"/>
              </a:rPr>
              <a:t>Website sử dụng React</a:t>
            </a:r>
          </a:p>
          <a:p>
            <a:pPr algn="ctr">
              <a:lnSpc>
                <a:spcPts val="2437"/>
              </a:lnSpc>
            </a:pPr>
            <a:r>
              <a:rPr lang="en-US" sz="1562">
                <a:solidFill>
                  <a:srgbClr val="FFFFFF"/>
                </a:solidFill>
                <a:latin typeface="Montserrat"/>
              </a:rPr>
              <a:t>(một thư viện do Facebook phát triển) để xây dựng giao diện người dùng</a:t>
            </a:r>
          </a:p>
        </p:txBody>
      </p:sp>
      <p:grpSp>
        <p:nvGrpSpPr>
          <p:cNvPr id="8" name="Group 8"/>
          <p:cNvGrpSpPr/>
          <p:nvPr/>
        </p:nvGrpSpPr>
        <p:grpSpPr>
          <a:xfrm>
            <a:off x="5223634" y="4527805"/>
            <a:ext cx="3823681" cy="4124847"/>
            <a:chOff x="0" y="0"/>
            <a:chExt cx="966960" cy="1043121"/>
          </a:xfrm>
        </p:grpSpPr>
        <p:sp>
          <p:nvSpPr>
            <p:cNvPr id="9" name="Freeform 9"/>
            <p:cNvSpPr/>
            <p:nvPr/>
          </p:nvSpPr>
          <p:spPr>
            <a:xfrm>
              <a:off x="0" y="0"/>
              <a:ext cx="966960" cy="1043121"/>
            </a:xfrm>
            <a:custGeom>
              <a:avLst/>
              <a:gdLst/>
              <a:ahLst/>
              <a:cxnLst/>
              <a:rect l="l" t="t" r="r" b="b"/>
              <a:pathLst>
                <a:path w="966960" h="1043121">
                  <a:moveTo>
                    <a:pt x="0" y="0"/>
                  </a:moveTo>
                  <a:lnTo>
                    <a:pt x="966960" y="0"/>
                  </a:lnTo>
                  <a:lnTo>
                    <a:pt x="966960" y="1043121"/>
                  </a:lnTo>
                  <a:lnTo>
                    <a:pt x="0" y="1043121"/>
                  </a:lnTo>
                  <a:close/>
                </a:path>
              </a:pathLst>
            </a:custGeom>
            <a:solidFill>
              <a:srgbClr val="3139A8"/>
            </a:solidFill>
          </p:spPr>
        </p:sp>
        <p:sp>
          <p:nvSpPr>
            <p:cNvPr id="10" name="TextBox 10"/>
            <p:cNvSpPr txBox="1"/>
            <p:nvPr/>
          </p:nvSpPr>
          <p:spPr>
            <a:xfrm>
              <a:off x="0" y="19050"/>
              <a:ext cx="966960"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5934102" y="5113681"/>
            <a:ext cx="2431778" cy="720237"/>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NodeJs</a:t>
            </a:r>
          </a:p>
        </p:txBody>
      </p:sp>
      <p:sp>
        <p:nvSpPr>
          <p:cNvPr id="12" name="TextBox 12"/>
          <p:cNvSpPr txBox="1"/>
          <p:nvPr/>
        </p:nvSpPr>
        <p:spPr>
          <a:xfrm>
            <a:off x="5738882" y="5995084"/>
            <a:ext cx="2793186" cy="1523045"/>
          </a:xfrm>
          <a:prstGeom prst="rect">
            <a:avLst/>
          </a:prstGeom>
        </p:spPr>
        <p:txBody>
          <a:bodyPr lIns="0" tIns="0" rIns="0" bIns="0" rtlCol="0" anchor="t">
            <a:spAutoFit/>
          </a:bodyPr>
          <a:lstStyle/>
          <a:p>
            <a:pPr algn="ctr">
              <a:lnSpc>
                <a:spcPts val="2437"/>
              </a:lnSpc>
            </a:pPr>
            <a:r>
              <a:rPr lang="en-US" sz="1562">
                <a:solidFill>
                  <a:srgbClr val="FFFFFF"/>
                </a:solidFill>
                <a:latin typeface="Montserrat"/>
              </a:rPr>
              <a:t>Để khởi tạo backend, website sử dụng NodeJs</a:t>
            </a:r>
          </a:p>
          <a:p>
            <a:pPr algn="ctr">
              <a:lnSpc>
                <a:spcPts val="2437"/>
              </a:lnSpc>
            </a:pPr>
            <a:r>
              <a:rPr lang="en-US" sz="1562">
                <a:solidFill>
                  <a:srgbClr val="FFFFFF"/>
                </a:solidFill>
                <a:latin typeface="Montserrat"/>
              </a:rPr>
              <a:t>(một runtime environment JavaScript đa nền tảng và nguồn mở)</a:t>
            </a:r>
          </a:p>
        </p:txBody>
      </p:sp>
      <p:grpSp>
        <p:nvGrpSpPr>
          <p:cNvPr id="13" name="Group 13"/>
          <p:cNvGrpSpPr/>
          <p:nvPr/>
        </p:nvGrpSpPr>
        <p:grpSpPr>
          <a:xfrm>
            <a:off x="9268431" y="4527805"/>
            <a:ext cx="3823681" cy="4124847"/>
            <a:chOff x="0" y="0"/>
            <a:chExt cx="966960" cy="1043121"/>
          </a:xfrm>
        </p:grpSpPr>
        <p:sp>
          <p:nvSpPr>
            <p:cNvPr id="14" name="Freeform 14"/>
            <p:cNvSpPr/>
            <p:nvPr/>
          </p:nvSpPr>
          <p:spPr>
            <a:xfrm>
              <a:off x="0" y="0"/>
              <a:ext cx="966960" cy="1043121"/>
            </a:xfrm>
            <a:custGeom>
              <a:avLst/>
              <a:gdLst/>
              <a:ahLst/>
              <a:cxnLst/>
              <a:rect l="l" t="t" r="r" b="b"/>
              <a:pathLst>
                <a:path w="966960" h="1043121">
                  <a:moveTo>
                    <a:pt x="0" y="0"/>
                  </a:moveTo>
                  <a:lnTo>
                    <a:pt x="966960" y="0"/>
                  </a:lnTo>
                  <a:lnTo>
                    <a:pt x="966960" y="1043121"/>
                  </a:lnTo>
                  <a:lnTo>
                    <a:pt x="0" y="1043121"/>
                  </a:lnTo>
                  <a:close/>
                </a:path>
              </a:pathLst>
            </a:custGeom>
            <a:solidFill>
              <a:srgbClr val="5383FF"/>
            </a:solidFill>
          </p:spPr>
        </p:sp>
        <p:sp>
          <p:nvSpPr>
            <p:cNvPr id="15" name="TextBox 15"/>
            <p:cNvSpPr txBox="1"/>
            <p:nvPr/>
          </p:nvSpPr>
          <p:spPr>
            <a:xfrm>
              <a:off x="0" y="19050"/>
              <a:ext cx="966960" cy="1024071"/>
            </a:xfrm>
            <a:prstGeom prst="rect">
              <a:avLst/>
            </a:prstGeom>
          </p:spPr>
          <p:txBody>
            <a:bodyPr lIns="50800" tIns="50800" rIns="50800" bIns="50800" rtlCol="0" anchor="ctr"/>
            <a:lstStyle/>
            <a:p>
              <a:pPr algn="ctr">
                <a:lnSpc>
                  <a:spcPts val="2266"/>
                </a:lnSpc>
              </a:pPr>
              <a:endParaRPr/>
            </a:p>
          </p:txBody>
        </p:sp>
      </p:grpSp>
      <p:sp>
        <p:nvSpPr>
          <p:cNvPr id="16" name="TextBox 16"/>
          <p:cNvSpPr txBox="1"/>
          <p:nvPr/>
        </p:nvSpPr>
        <p:spPr>
          <a:xfrm>
            <a:off x="9619280" y="5113681"/>
            <a:ext cx="3121983" cy="720237"/>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MongoDB</a:t>
            </a:r>
          </a:p>
        </p:txBody>
      </p:sp>
      <p:sp>
        <p:nvSpPr>
          <p:cNvPr id="17" name="TextBox 17"/>
          <p:cNvSpPr txBox="1"/>
          <p:nvPr/>
        </p:nvSpPr>
        <p:spPr>
          <a:xfrm>
            <a:off x="9892717" y="5995084"/>
            <a:ext cx="2575110" cy="1523045"/>
          </a:xfrm>
          <a:prstGeom prst="rect">
            <a:avLst/>
          </a:prstGeom>
        </p:spPr>
        <p:txBody>
          <a:bodyPr lIns="0" tIns="0" rIns="0" bIns="0" rtlCol="0" anchor="t">
            <a:spAutoFit/>
          </a:bodyPr>
          <a:lstStyle/>
          <a:p>
            <a:pPr algn="ctr">
              <a:lnSpc>
                <a:spcPts val="2437"/>
              </a:lnSpc>
            </a:pPr>
            <a:r>
              <a:rPr lang="en-US" sz="1562">
                <a:solidFill>
                  <a:srgbClr val="FFFFFF"/>
                </a:solidFill>
                <a:latin typeface="Montserrat"/>
              </a:rPr>
              <a:t>Để có thể hỗ trợ thời gian thực và tốc độ truy vấn cao, website đã dùng MongoDB làm nơi lưu trữ cơ sở dữ liệu</a:t>
            </a:r>
          </a:p>
        </p:txBody>
      </p:sp>
      <p:grpSp>
        <p:nvGrpSpPr>
          <p:cNvPr id="18" name="Group 18"/>
          <p:cNvGrpSpPr/>
          <p:nvPr/>
        </p:nvGrpSpPr>
        <p:grpSpPr>
          <a:xfrm>
            <a:off x="13311188" y="4527805"/>
            <a:ext cx="3823681" cy="4124847"/>
            <a:chOff x="0" y="0"/>
            <a:chExt cx="966960" cy="1043121"/>
          </a:xfrm>
        </p:grpSpPr>
        <p:sp>
          <p:nvSpPr>
            <p:cNvPr id="19" name="Freeform 19"/>
            <p:cNvSpPr/>
            <p:nvPr/>
          </p:nvSpPr>
          <p:spPr>
            <a:xfrm>
              <a:off x="0" y="0"/>
              <a:ext cx="966960" cy="1043121"/>
            </a:xfrm>
            <a:custGeom>
              <a:avLst/>
              <a:gdLst/>
              <a:ahLst/>
              <a:cxnLst/>
              <a:rect l="l" t="t" r="r" b="b"/>
              <a:pathLst>
                <a:path w="966960" h="1043121">
                  <a:moveTo>
                    <a:pt x="0" y="0"/>
                  </a:moveTo>
                  <a:lnTo>
                    <a:pt x="966960" y="0"/>
                  </a:lnTo>
                  <a:lnTo>
                    <a:pt x="966960" y="1043121"/>
                  </a:lnTo>
                  <a:lnTo>
                    <a:pt x="0" y="1043121"/>
                  </a:lnTo>
                  <a:close/>
                </a:path>
              </a:pathLst>
            </a:custGeom>
            <a:solidFill>
              <a:srgbClr val="3139A8"/>
            </a:solidFill>
          </p:spPr>
        </p:sp>
        <p:sp>
          <p:nvSpPr>
            <p:cNvPr id="20" name="TextBox 20"/>
            <p:cNvSpPr txBox="1"/>
            <p:nvPr/>
          </p:nvSpPr>
          <p:spPr>
            <a:xfrm>
              <a:off x="0" y="19050"/>
              <a:ext cx="966960" cy="1024071"/>
            </a:xfrm>
            <a:prstGeom prst="rect">
              <a:avLst/>
            </a:prstGeom>
          </p:spPr>
          <p:txBody>
            <a:bodyPr lIns="50800" tIns="50800" rIns="50800" bIns="50800" rtlCol="0" anchor="ctr"/>
            <a:lstStyle/>
            <a:p>
              <a:pPr algn="ctr">
                <a:lnSpc>
                  <a:spcPts val="2266"/>
                </a:lnSpc>
              </a:pPr>
              <a:endParaRPr/>
            </a:p>
          </p:txBody>
        </p:sp>
      </p:grpSp>
      <p:sp>
        <p:nvSpPr>
          <p:cNvPr id="21" name="TextBox 21"/>
          <p:cNvSpPr txBox="1"/>
          <p:nvPr/>
        </p:nvSpPr>
        <p:spPr>
          <a:xfrm>
            <a:off x="14078805" y="5113681"/>
            <a:ext cx="2288447" cy="720237"/>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Khác</a:t>
            </a:r>
          </a:p>
        </p:txBody>
      </p:sp>
      <p:sp>
        <p:nvSpPr>
          <p:cNvPr id="22" name="TextBox 22"/>
          <p:cNvSpPr txBox="1"/>
          <p:nvPr/>
        </p:nvSpPr>
        <p:spPr>
          <a:xfrm>
            <a:off x="13935473" y="5995084"/>
            <a:ext cx="2575110" cy="1215581"/>
          </a:xfrm>
          <a:prstGeom prst="rect">
            <a:avLst/>
          </a:prstGeom>
        </p:spPr>
        <p:txBody>
          <a:bodyPr lIns="0" tIns="0" rIns="0" bIns="0" rtlCol="0" anchor="t">
            <a:spAutoFit/>
          </a:bodyPr>
          <a:lstStyle/>
          <a:p>
            <a:pPr algn="ctr">
              <a:lnSpc>
                <a:spcPts val="2437"/>
              </a:lnSpc>
            </a:pPr>
            <a:r>
              <a:rPr lang="en-US" sz="1562">
                <a:solidFill>
                  <a:srgbClr val="FFFFFF"/>
                </a:solidFill>
                <a:latin typeface="Montserrat Medium"/>
              </a:rPr>
              <a:t>Elasticsearch được sử dụng cho chức năng tìm kiếm của website với sự tối ưu trong truy vấn.</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310249" y="3490346"/>
            <a:ext cx="1653154" cy="16531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4" name="Group 4"/>
          <p:cNvGrpSpPr/>
          <p:nvPr/>
        </p:nvGrpSpPr>
        <p:grpSpPr>
          <a:xfrm>
            <a:off x="4848550" y="3490346"/>
            <a:ext cx="1653154" cy="165315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6" name="Group 6"/>
          <p:cNvGrpSpPr/>
          <p:nvPr/>
        </p:nvGrpSpPr>
        <p:grpSpPr>
          <a:xfrm>
            <a:off x="8671905" y="3490346"/>
            <a:ext cx="1653154" cy="16531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grpSp>
        <p:nvGrpSpPr>
          <p:cNvPr id="8" name="Group 8"/>
          <p:cNvGrpSpPr/>
          <p:nvPr/>
        </p:nvGrpSpPr>
        <p:grpSpPr>
          <a:xfrm>
            <a:off x="12211009" y="3490346"/>
            <a:ext cx="1653154" cy="16531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0713" r="-20713"/>
              </a:stretch>
            </a:blipFill>
          </p:spPr>
          <p:txBody>
            <a:bodyPr/>
            <a:lstStyle/>
            <a:p>
              <a:endParaRPr lang="en-US"/>
            </a:p>
          </p:txBody>
        </p:sp>
      </p:grpSp>
      <p:grpSp>
        <p:nvGrpSpPr>
          <p:cNvPr id="10" name="Group 10"/>
          <p:cNvGrpSpPr/>
          <p:nvPr/>
        </p:nvGrpSpPr>
        <p:grpSpPr>
          <a:xfrm>
            <a:off x="15606146" y="3490346"/>
            <a:ext cx="1653154" cy="165315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sp>
      </p:grpSp>
      <p:sp>
        <p:nvSpPr>
          <p:cNvPr id="12" name="TextBox 12"/>
          <p:cNvSpPr txBox="1"/>
          <p:nvPr/>
        </p:nvSpPr>
        <p:spPr>
          <a:xfrm>
            <a:off x="4848550" y="1076325"/>
            <a:ext cx="8590900" cy="562770"/>
          </a:xfrm>
          <a:prstGeom prst="rect">
            <a:avLst/>
          </a:prstGeom>
        </p:spPr>
        <p:txBody>
          <a:bodyPr lIns="0" tIns="0" rIns="0" bIns="0" rtlCol="0" anchor="t">
            <a:spAutoFit/>
          </a:bodyPr>
          <a:lstStyle/>
          <a:p>
            <a:pPr algn="ctr">
              <a:lnSpc>
                <a:spcPts val="4127"/>
              </a:lnSpc>
              <a:spcBef>
                <a:spcPct val="0"/>
              </a:spcBef>
            </a:pPr>
            <a:r>
              <a:rPr lang="en-US" sz="4007">
                <a:solidFill>
                  <a:srgbClr val="000000"/>
                </a:solidFill>
                <a:latin typeface="Arimo Bold"/>
              </a:rPr>
              <a:t>Các nhóm người dùng trên website</a:t>
            </a:r>
          </a:p>
        </p:txBody>
      </p:sp>
      <p:sp>
        <p:nvSpPr>
          <p:cNvPr id="13" name="TextBox 13"/>
          <p:cNvSpPr txBox="1"/>
          <p:nvPr/>
        </p:nvSpPr>
        <p:spPr>
          <a:xfrm>
            <a:off x="969247" y="5915025"/>
            <a:ext cx="2335158" cy="407616"/>
          </a:xfrm>
          <a:prstGeom prst="rect">
            <a:avLst/>
          </a:prstGeom>
        </p:spPr>
        <p:txBody>
          <a:bodyPr lIns="0" tIns="0" rIns="0" bIns="0" rtlCol="0" anchor="t">
            <a:spAutoFit/>
          </a:bodyPr>
          <a:lstStyle/>
          <a:p>
            <a:pPr algn="ctr">
              <a:lnSpc>
                <a:spcPts val="3090"/>
              </a:lnSpc>
              <a:spcBef>
                <a:spcPct val="0"/>
              </a:spcBef>
            </a:pPr>
            <a:r>
              <a:rPr lang="en-US" sz="3000">
                <a:solidFill>
                  <a:srgbClr val="000000"/>
                </a:solidFill>
                <a:latin typeface="Be Vietnam Ultra-Bold"/>
              </a:rPr>
              <a:t>Quản trị viên</a:t>
            </a:r>
          </a:p>
        </p:txBody>
      </p:sp>
      <p:sp>
        <p:nvSpPr>
          <p:cNvPr id="14" name="TextBox 14"/>
          <p:cNvSpPr txBox="1"/>
          <p:nvPr/>
        </p:nvSpPr>
        <p:spPr>
          <a:xfrm>
            <a:off x="4428489" y="5915025"/>
            <a:ext cx="2493277" cy="407616"/>
          </a:xfrm>
          <a:prstGeom prst="rect">
            <a:avLst/>
          </a:prstGeom>
        </p:spPr>
        <p:txBody>
          <a:bodyPr lIns="0" tIns="0" rIns="0" bIns="0" rtlCol="0" anchor="t">
            <a:spAutoFit/>
          </a:bodyPr>
          <a:lstStyle/>
          <a:p>
            <a:pPr algn="ctr">
              <a:lnSpc>
                <a:spcPts val="3090"/>
              </a:lnSpc>
              <a:spcBef>
                <a:spcPct val="0"/>
              </a:spcBef>
            </a:pPr>
            <a:r>
              <a:rPr lang="en-US" sz="3000">
                <a:solidFill>
                  <a:srgbClr val="000000"/>
                </a:solidFill>
                <a:latin typeface="Be Vietnam Ultra-Bold"/>
              </a:rPr>
              <a:t>Chủ cửa hàng</a:t>
            </a:r>
          </a:p>
        </p:txBody>
      </p:sp>
      <p:sp>
        <p:nvSpPr>
          <p:cNvPr id="15" name="TextBox 15"/>
          <p:cNvSpPr txBox="1"/>
          <p:nvPr/>
        </p:nvSpPr>
        <p:spPr>
          <a:xfrm>
            <a:off x="8590720" y="5915025"/>
            <a:ext cx="1815523" cy="407616"/>
          </a:xfrm>
          <a:prstGeom prst="rect">
            <a:avLst/>
          </a:prstGeom>
        </p:spPr>
        <p:txBody>
          <a:bodyPr lIns="0" tIns="0" rIns="0" bIns="0" rtlCol="0" anchor="t">
            <a:spAutoFit/>
          </a:bodyPr>
          <a:lstStyle/>
          <a:p>
            <a:pPr algn="ctr">
              <a:lnSpc>
                <a:spcPts val="3090"/>
              </a:lnSpc>
              <a:spcBef>
                <a:spcPct val="0"/>
              </a:spcBef>
            </a:pPr>
            <a:r>
              <a:rPr lang="en-US" sz="3000">
                <a:solidFill>
                  <a:srgbClr val="000000"/>
                </a:solidFill>
                <a:latin typeface="Be Vietnam Ultra-Bold"/>
              </a:rPr>
              <a:t>Nhân viên</a:t>
            </a:r>
          </a:p>
        </p:txBody>
      </p:sp>
      <p:sp>
        <p:nvSpPr>
          <p:cNvPr id="16" name="TextBox 16"/>
          <p:cNvSpPr txBox="1"/>
          <p:nvPr/>
        </p:nvSpPr>
        <p:spPr>
          <a:xfrm>
            <a:off x="11951321" y="5915025"/>
            <a:ext cx="2172530" cy="798087"/>
          </a:xfrm>
          <a:prstGeom prst="rect">
            <a:avLst/>
          </a:prstGeom>
        </p:spPr>
        <p:txBody>
          <a:bodyPr lIns="0" tIns="0" rIns="0" bIns="0" rtlCol="0" anchor="t">
            <a:spAutoFit/>
          </a:bodyPr>
          <a:lstStyle/>
          <a:p>
            <a:pPr algn="ctr">
              <a:lnSpc>
                <a:spcPts val="3090"/>
              </a:lnSpc>
            </a:pPr>
            <a:r>
              <a:rPr lang="en-US" sz="3000">
                <a:solidFill>
                  <a:srgbClr val="000000"/>
                </a:solidFill>
                <a:latin typeface="Be Vietnam Ultra-Bold"/>
              </a:rPr>
              <a:t>Khách hàng</a:t>
            </a:r>
          </a:p>
          <a:p>
            <a:pPr algn="ctr">
              <a:lnSpc>
                <a:spcPts val="3090"/>
              </a:lnSpc>
              <a:spcBef>
                <a:spcPct val="0"/>
              </a:spcBef>
            </a:pPr>
            <a:r>
              <a:rPr lang="en-US" sz="3000">
                <a:solidFill>
                  <a:srgbClr val="000000"/>
                </a:solidFill>
                <a:latin typeface="Be Vietnam Ultra-Bold"/>
              </a:rPr>
              <a:t>hệ thống</a:t>
            </a:r>
          </a:p>
        </p:txBody>
      </p:sp>
      <p:sp>
        <p:nvSpPr>
          <p:cNvPr id="17" name="TextBox 17"/>
          <p:cNvSpPr txBox="1"/>
          <p:nvPr/>
        </p:nvSpPr>
        <p:spPr>
          <a:xfrm>
            <a:off x="15346458" y="5947410"/>
            <a:ext cx="2172530" cy="798087"/>
          </a:xfrm>
          <a:prstGeom prst="rect">
            <a:avLst/>
          </a:prstGeom>
        </p:spPr>
        <p:txBody>
          <a:bodyPr lIns="0" tIns="0" rIns="0" bIns="0" rtlCol="0" anchor="t">
            <a:spAutoFit/>
          </a:bodyPr>
          <a:lstStyle/>
          <a:p>
            <a:pPr algn="ctr">
              <a:lnSpc>
                <a:spcPts val="3090"/>
              </a:lnSpc>
            </a:pPr>
            <a:r>
              <a:rPr lang="en-US" sz="3000">
                <a:solidFill>
                  <a:srgbClr val="000000"/>
                </a:solidFill>
                <a:latin typeface="Be Vietnam Ultra-Bold"/>
              </a:rPr>
              <a:t>Khách hàng</a:t>
            </a:r>
          </a:p>
          <a:p>
            <a:pPr algn="ctr">
              <a:lnSpc>
                <a:spcPts val="3090"/>
              </a:lnSpc>
              <a:spcBef>
                <a:spcPct val="0"/>
              </a:spcBef>
            </a:pPr>
            <a:r>
              <a:rPr lang="en-US" sz="3000">
                <a:solidFill>
                  <a:srgbClr val="000000"/>
                </a:solidFill>
                <a:latin typeface="Be Vietnam Ultra-Bold"/>
              </a:rPr>
              <a:t>vãng lai</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descr="Calm Textured Source Evaluation"/>
          <p:cNvSpPr/>
          <p:nvPr/>
        </p:nvSpPr>
        <p:spPr>
          <a:xfrm>
            <a:off x="10929498" y="2057400"/>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31523" y="4306760"/>
            <a:ext cx="2161808" cy="481312"/>
          </a:xfrm>
          <a:prstGeom prst="rect">
            <a:avLst/>
          </a:prstGeom>
        </p:spPr>
        <p:txBody>
          <a:bodyPr lIns="0" tIns="0" rIns="0" bIns="0" rtlCol="0" anchor="t">
            <a:spAutoFit/>
          </a:bodyPr>
          <a:lstStyle/>
          <a:p>
            <a:pPr marL="0" lvl="0" indent="0" algn="l">
              <a:lnSpc>
                <a:spcPts val="3919"/>
              </a:lnSpc>
              <a:spcBef>
                <a:spcPct val="0"/>
              </a:spcBef>
            </a:pPr>
            <a:r>
              <a:rPr lang="en-US" sz="2799" spc="-117">
                <a:solidFill>
                  <a:srgbClr val="3139A8"/>
                </a:solidFill>
                <a:latin typeface="Be Vietnam Bold"/>
              </a:rPr>
              <a:t>KHÁCH HÀNG</a:t>
            </a:r>
          </a:p>
        </p:txBody>
      </p:sp>
      <p:sp>
        <p:nvSpPr>
          <p:cNvPr id="4" name="TextBox 4"/>
          <p:cNvSpPr txBox="1"/>
          <p:nvPr/>
        </p:nvSpPr>
        <p:spPr>
          <a:xfrm>
            <a:off x="1121973" y="5635797"/>
            <a:ext cx="3579022" cy="1480041"/>
          </a:xfrm>
          <a:prstGeom prst="rect">
            <a:avLst/>
          </a:prstGeom>
        </p:spPr>
        <p:txBody>
          <a:bodyPr lIns="0" tIns="0" rIns="0" bIns="0" rtlCol="0" anchor="t">
            <a:spAutoFit/>
          </a:bodyPr>
          <a:lstStyle/>
          <a:p>
            <a:pPr marL="453390" lvl="1" indent="-226695" algn="l">
              <a:lnSpc>
                <a:spcPts val="2940"/>
              </a:lnSpc>
              <a:buFont typeface="Arial"/>
              <a:buChar char="•"/>
            </a:pPr>
            <a:r>
              <a:rPr lang="en-US" sz="2100" u="none">
                <a:solidFill>
                  <a:srgbClr val="3139A8"/>
                </a:solidFill>
                <a:latin typeface="Quicksand"/>
              </a:rPr>
              <a:t>Mua hàng</a:t>
            </a:r>
          </a:p>
          <a:p>
            <a:pPr marL="453390" lvl="1" indent="-226695" algn="l">
              <a:lnSpc>
                <a:spcPts val="2940"/>
              </a:lnSpc>
              <a:buFont typeface="Arial"/>
              <a:buChar char="•"/>
            </a:pPr>
            <a:r>
              <a:rPr lang="en-US" sz="2100" u="none">
                <a:solidFill>
                  <a:srgbClr val="3139A8"/>
                </a:solidFill>
                <a:latin typeface="Quicksand"/>
              </a:rPr>
              <a:t>Quản lý đơn hàng</a:t>
            </a:r>
          </a:p>
          <a:p>
            <a:pPr marL="453390" lvl="1" indent="-226695" algn="l">
              <a:lnSpc>
                <a:spcPts val="2940"/>
              </a:lnSpc>
              <a:buFont typeface="Arial"/>
              <a:buChar char="•"/>
            </a:pPr>
            <a:r>
              <a:rPr lang="en-US" sz="2100" u="none">
                <a:solidFill>
                  <a:srgbClr val="3139A8"/>
                </a:solidFill>
                <a:latin typeface="Quicksand"/>
              </a:rPr>
              <a:t>Tìm kiếm sản phẩm với full-text search</a:t>
            </a:r>
          </a:p>
        </p:txBody>
      </p:sp>
      <p:sp>
        <p:nvSpPr>
          <p:cNvPr id="5" name="TextBox 5"/>
          <p:cNvSpPr txBox="1"/>
          <p:nvPr/>
        </p:nvSpPr>
        <p:spPr>
          <a:xfrm>
            <a:off x="5842000" y="5635797"/>
            <a:ext cx="4470671" cy="1851479"/>
          </a:xfrm>
          <a:prstGeom prst="rect">
            <a:avLst/>
          </a:prstGeom>
        </p:spPr>
        <p:txBody>
          <a:bodyPr lIns="0" tIns="0" rIns="0" bIns="0" rtlCol="0" anchor="t">
            <a:spAutoFit/>
          </a:bodyPr>
          <a:lstStyle/>
          <a:p>
            <a:pPr marL="453390" lvl="1" indent="-226695" algn="l">
              <a:lnSpc>
                <a:spcPts val="2940"/>
              </a:lnSpc>
              <a:buFont typeface="Arial"/>
              <a:buChar char="•"/>
            </a:pPr>
            <a:r>
              <a:rPr lang="en-US" sz="2100" u="none">
                <a:solidFill>
                  <a:srgbClr val="3139A8"/>
                </a:solidFill>
                <a:latin typeface="Quicksand"/>
              </a:rPr>
              <a:t>Quản lý sản phẩm</a:t>
            </a:r>
          </a:p>
          <a:p>
            <a:pPr marL="453390" lvl="1" indent="-226695" algn="l">
              <a:lnSpc>
                <a:spcPts val="2940"/>
              </a:lnSpc>
              <a:buFont typeface="Arial"/>
              <a:buChar char="•"/>
            </a:pPr>
            <a:r>
              <a:rPr lang="en-US" sz="2100" u="none">
                <a:solidFill>
                  <a:srgbClr val="3139A8"/>
                </a:solidFill>
                <a:latin typeface="Quicksand"/>
              </a:rPr>
              <a:t>Quản lý danh mục</a:t>
            </a:r>
          </a:p>
          <a:p>
            <a:pPr marL="453390" lvl="1" indent="-226695" algn="l">
              <a:lnSpc>
                <a:spcPts val="2940"/>
              </a:lnSpc>
              <a:buFont typeface="Arial"/>
              <a:buChar char="•"/>
            </a:pPr>
            <a:r>
              <a:rPr lang="en-US" sz="2100" u="none">
                <a:solidFill>
                  <a:srgbClr val="3139A8"/>
                </a:solidFill>
                <a:latin typeface="Quicksand"/>
              </a:rPr>
              <a:t>Thống kê báo cáo</a:t>
            </a:r>
          </a:p>
          <a:p>
            <a:pPr marL="453390" lvl="1" indent="-226695" algn="l">
              <a:lnSpc>
                <a:spcPts val="2940"/>
              </a:lnSpc>
              <a:buFont typeface="Arial"/>
              <a:buChar char="•"/>
            </a:pPr>
            <a:r>
              <a:rPr lang="en-US" sz="2100" u="none">
                <a:solidFill>
                  <a:srgbClr val="3139A8"/>
                </a:solidFill>
                <a:latin typeface="Quicksand"/>
              </a:rPr>
              <a:t>Quản lý đơn hàng</a:t>
            </a:r>
          </a:p>
          <a:p>
            <a:pPr marL="453390" lvl="1" indent="-226695" algn="l">
              <a:lnSpc>
                <a:spcPts val="2940"/>
              </a:lnSpc>
              <a:buFont typeface="Arial"/>
              <a:buChar char="•"/>
            </a:pPr>
            <a:r>
              <a:rPr lang="en-US" sz="2100" u="none">
                <a:solidFill>
                  <a:srgbClr val="3139A8"/>
                </a:solidFill>
                <a:latin typeface="Quicksand"/>
              </a:rPr>
              <a:t>Quản lý người dùng</a:t>
            </a:r>
          </a:p>
        </p:txBody>
      </p:sp>
      <p:sp>
        <p:nvSpPr>
          <p:cNvPr id="6" name="TextBox 6"/>
          <p:cNvSpPr txBox="1"/>
          <p:nvPr/>
        </p:nvSpPr>
        <p:spPr>
          <a:xfrm>
            <a:off x="1331523" y="2119544"/>
            <a:ext cx="9425377" cy="981057"/>
          </a:xfrm>
          <a:prstGeom prst="rect">
            <a:avLst/>
          </a:prstGeom>
        </p:spPr>
        <p:txBody>
          <a:bodyPr lIns="0" tIns="0" rIns="0" bIns="0" rtlCol="0" anchor="t">
            <a:spAutoFit/>
          </a:bodyPr>
          <a:lstStyle/>
          <a:p>
            <a:pPr marL="0" lvl="0" indent="0" algn="l">
              <a:lnSpc>
                <a:spcPts val="7275"/>
              </a:lnSpc>
              <a:spcBef>
                <a:spcPct val="0"/>
              </a:spcBef>
            </a:pPr>
            <a:r>
              <a:rPr lang="en-US" sz="7500" u="none" spc="-315">
                <a:solidFill>
                  <a:srgbClr val="3139A8"/>
                </a:solidFill>
                <a:latin typeface="Be Vietnam Bold"/>
              </a:rPr>
              <a:t>CHỨC NĂNG CHÍNH</a:t>
            </a:r>
          </a:p>
        </p:txBody>
      </p:sp>
      <p:sp>
        <p:nvSpPr>
          <p:cNvPr id="7" name="TextBox 7"/>
          <p:cNvSpPr txBox="1"/>
          <p:nvPr/>
        </p:nvSpPr>
        <p:spPr>
          <a:xfrm>
            <a:off x="5994400" y="4306760"/>
            <a:ext cx="2436879" cy="481312"/>
          </a:xfrm>
          <a:prstGeom prst="rect">
            <a:avLst/>
          </a:prstGeom>
        </p:spPr>
        <p:txBody>
          <a:bodyPr lIns="0" tIns="0" rIns="0" bIns="0" rtlCol="0" anchor="t">
            <a:spAutoFit/>
          </a:bodyPr>
          <a:lstStyle/>
          <a:p>
            <a:pPr marL="0" lvl="0" indent="0" algn="l">
              <a:lnSpc>
                <a:spcPts val="3919"/>
              </a:lnSpc>
              <a:spcBef>
                <a:spcPct val="0"/>
              </a:spcBef>
            </a:pPr>
            <a:r>
              <a:rPr lang="en-US" sz="2799" spc="-117">
                <a:solidFill>
                  <a:srgbClr val="3139A8"/>
                </a:solidFill>
                <a:latin typeface="Be Vietnam Bold"/>
              </a:rPr>
              <a:t>QUẢN TRỊ VIÊN</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29514" y="1954902"/>
            <a:ext cx="6822462" cy="8070885"/>
          </a:xfrm>
          <a:custGeom>
            <a:avLst/>
            <a:gdLst/>
            <a:ahLst/>
            <a:cxnLst/>
            <a:rect l="l" t="t" r="r" b="b"/>
            <a:pathLst>
              <a:path w="6822462" h="8070885">
                <a:moveTo>
                  <a:pt x="0" y="0"/>
                </a:moveTo>
                <a:lnTo>
                  <a:pt x="6822462" y="0"/>
                </a:lnTo>
                <a:lnTo>
                  <a:pt x="6822462" y="8070885"/>
                </a:lnTo>
                <a:lnTo>
                  <a:pt x="0" y="8070885"/>
                </a:lnTo>
                <a:lnTo>
                  <a:pt x="0" y="0"/>
                </a:lnTo>
                <a:close/>
              </a:path>
            </a:pathLst>
          </a:custGeom>
          <a:blipFill>
            <a:blip r:embed="rId4"/>
            <a:stretch>
              <a:fillRect/>
            </a:stretch>
          </a:blipFill>
        </p:spPr>
      </p:sp>
      <p:sp>
        <p:nvSpPr>
          <p:cNvPr id="7" name="TextBox 7"/>
          <p:cNvSpPr txBox="1"/>
          <p:nvPr/>
        </p:nvSpPr>
        <p:spPr>
          <a:xfrm>
            <a:off x="504608" y="689893"/>
            <a:ext cx="9272275" cy="1024836"/>
          </a:xfrm>
          <a:prstGeom prst="rect">
            <a:avLst/>
          </a:prstGeom>
        </p:spPr>
        <p:txBody>
          <a:bodyPr lIns="0" tIns="0" rIns="0" bIns="0" rtlCol="0" anchor="t">
            <a:spAutoFit/>
          </a:bodyPr>
          <a:lstStyle/>
          <a:p>
            <a:pPr marL="0" lvl="0" indent="0" algn="l">
              <a:lnSpc>
                <a:spcPts val="7979"/>
              </a:lnSpc>
            </a:pPr>
            <a:r>
              <a:rPr lang="en-US" sz="6999" spc="-293">
                <a:solidFill>
                  <a:srgbClr val="FFFFFF"/>
                </a:solidFill>
                <a:latin typeface="Be Vietnam Ultra-Bold"/>
              </a:rPr>
              <a:t>THIẾT KẾ CƠ SỞ DỮ LIỆU</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71347" y="1714729"/>
            <a:ext cx="6691146" cy="8572271"/>
            <a:chOff x="0" y="0"/>
            <a:chExt cx="8921528" cy="11429695"/>
          </a:xfrm>
        </p:grpSpPr>
        <p:grpSp>
          <p:nvGrpSpPr>
            <p:cNvPr id="7" name="Group 7"/>
            <p:cNvGrpSpPr/>
            <p:nvPr/>
          </p:nvGrpSpPr>
          <p:grpSpPr>
            <a:xfrm>
              <a:off x="0" y="0"/>
              <a:ext cx="8921528" cy="11429695"/>
              <a:chOff x="0" y="0"/>
              <a:chExt cx="1762277" cy="2257717"/>
            </a:xfrm>
          </p:grpSpPr>
          <p:sp>
            <p:nvSpPr>
              <p:cNvPr id="8" name="Freeform 8"/>
              <p:cNvSpPr/>
              <p:nvPr/>
            </p:nvSpPr>
            <p:spPr>
              <a:xfrm>
                <a:off x="0" y="0"/>
                <a:ext cx="1762277" cy="2257717"/>
              </a:xfrm>
              <a:custGeom>
                <a:avLst/>
                <a:gdLst/>
                <a:ahLst/>
                <a:cxnLst/>
                <a:rect l="l" t="t" r="r" b="b"/>
                <a:pathLst>
                  <a:path w="1762277" h="2257717">
                    <a:moveTo>
                      <a:pt x="0" y="0"/>
                    </a:moveTo>
                    <a:lnTo>
                      <a:pt x="1762277" y="0"/>
                    </a:lnTo>
                    <a:lnTo>
                      <a:pt x="1762277" y="2257717"/>
                    </a:lnTo>
                    <a:lnTo>
                      <a:pt x="0" y="2257717"/>
                    </a:lnTo>
                    <a:close/>
                  </a:path>
                </a:pathLst>
              </a:custGeom>
              <a:solidFill>
                <a:srgbClr val="FFFFFF"/>
              </a:solidFill>
            </p:spPr>
          </p:sp>
          <p:sp>
            <p:nvSpPr>
              <p:cNvPr id="9" name="TextBox 9"/>
              <p:cNvSpPr txBox="1"/>
              <p:nvPr/>
            </p:nvSpPr>
            <p:spPr>
              <a:xfrm>
                <a:off x="0" y="19050"/>
                <a:ext cx="1762277" cy="2238667"/>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0" y="0"/>
              <a:ext cx="8921528" cy="11429695"/>
              <a:chOff x="0" y="0"/>
              <a:chExt cx="821383" cy="1052304"/>
            </a:xfrm>
          </p:grpSpPr>
          <p:sp>
            <p:nvSpPr>
              <p:cNvPr id="11" name="Freeform 11"/>
              <p:cNvSpPr/>
              <p:nvPr/>
            </p:nvSpPr>
            <p:spPr>
              <a:xfrm>
                <a:off x="0" y="0"/>
                <a:ext cx="821383" cy="1052304"/>
              </a:xfrm>
              <a:custGeom>
                <a:avLst/>
                <a:gdLst/>
                <a:ahLst/>
                <a:cxnLst/>
                <a:rect l="l" t="t" r="r" b="b"/>
                <a:pathLst>
                  <a:path w="821383" h="1052304">
                    <a:moveTo>
                      <a:pt x="0" y="0"/>
                    </a:moveTo>
                    <a:lnTo>
                      <a:pt x="821383" y="0"/>
                    </a:lnTo>
                    <a:lnTo>
                      <a:pt x="821383" y="1052304"/>
                    </a:lnTo>
                    <a:lnTo>
                      <a:pt x="0" y="1052304"/>
                    </a:lnTo>
                    <a:close/>
                  </a:path>
                </a:pathLst>
              </a:custGeom>
              <a:blipFill>
                <a:blip r:embed="rId4"/>
                <a:stretch>
                  <a:fillRect t="-833" b="-833"/>
                </a:stretch>
              </a:blipFill>
            </p:spPr>
          </p:sp>
        </p:grpSp>
      </p:grpSp>
      <p:sp>
        <p:nvSpPr>
          <p:cNvPr id="12" name="TextBox 12"/>
          <p:cNvSpPr txBox="1"/>
          <p:nvPr/>
        </p:nvSpPr>
        <p:spPr>
          <a:xfrm>
            <a:off x="371258" y="575583"/>
            <a:ext cx="9272275" cy="1024846"/>
          </a:xfrm>
          <a:prstGeom prst="rect">
            <a:avLst/>
          </a:prstGeom>
        </p:spPr>
        <p:txBody>
          <a:bodyPr lIns="0" tIns="0" rIns="0" bIns="0" rtlCol="0" anchor="t">
            <a:spAutoFit/>
          </a:bodyPr>
          <a:lstStyle/>
          <a:p>
            <a:pPr marL="0" lvl="0" indent="0" algn="ctr">
              <a:lnSpc>
                <a:spcPts val="7979"/>
              </a:lnSpc>
            </a:pPr>
            <a:r>
              <a:rPr lang="en-US" sz="6999" spc="-293">
                <a:solidFill>
                  <a:srgbClr val="FFFFFF"/>
                </a:solidFill>
                <a:latin typeface="Be Vietnam Ultra-Bold"/>
              </a:rPr>
              <a:t>BIỂU ĐỒ USECASE</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582</Words>
  <Application>Microsoft Office PowerPoint</Application>
  <PresentationFormat>Custom</PresentationFormat>
  <Paragraphs>68</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Calibri</vt:lpstr>
      <vt:lpstr>Montserrat</vt:lpstr>
      <vt:lpstr>Be Vietnam Ultra-Bold</vt:lpstr>
      <vt:lpstr>Be Vietnam</vt:lpstr>
      <vt:lpstr>Arimo Bold</vt:lpstr>
      <vt:lpstr>Arial</vt:lpstr>
      <vt:lpstr>Quicksand</vt:lpstr>
      <vt:lpstr>Be Vietnam Bold</vt:lpstr>
      <vt:lpstr>Quicksand Medium</vt:lpstr>
      <vt:lpstr>Quicksand Bold</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Security and Technology Presentation</dc:title>
  <cp:lastModifiedBy>Anh Nguyễn</cp:lastModifiedBy>
  <cp:revision>3</cp:revision>
  <dcterms:created xsi:type="dcterms:W3CDTF">2006-08-16T00:00:00Z</dcterms:created>
  <dcterms:modified xsi:type="dcterms:W3CDTF">2024-05-29T03:18:46Z</dcterms:modified>
  <dc:identifier>DAGFgAJ6ORs</dc:identifier>
</cp:coreProperties>
</file>